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25"/>
  </p:notesMasterIdLst>
  <p:sldIdLst>
    <p:sldId id="300" r:id="rId3"/>
    <p:sldId id="328" r:id="rId4"/>
    <p:sldId id="360" r:id="rId5"/>
    <p:sldId id="355" r:id="rId6"/>
    <p:sldId id="363" r:id="rId7"/>
    <p:sldId id="359" r:id="rId8"/>
    <p:sldId id="329" r:id="rId9"/>
    <p:sldId id="357" r:id="rId10"/>
    <p:sldId id="356" r:id="rId11"/>
    <p:sldId id="358" r:id="rId12"/>
    <p:sldId id="338" r:id="rId13"/>
    <p:sldId id="352" r:id="rId14"/>
    <p:sldId id="345" r:id="rId15"/>
    <p:sldId id="346" r:id="rId16"/>
    <p:sldId id="343" r:id="rId17"/>
    <p:sldId id="351" r:id="rId18"/>
    <p:sldId id="361" r:id="rId19"/>
    <p:sldId id="362" r:id="rId20"/>
    <p:sldId id="350" r:id="rId21"/>
    <p:sldId id="344" r:id="rId22"/>
    <p:sldId id="342" r:id="rId23"/>
    <p:sldId id="347" r:id="rId24"/>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D9EB"/>
    <a:srgbClr val="000000"/>
    <a:srgbClr val="01426A"/>
    <a:srgbClr val="00B1E3"/>
    <a:srgbClr val="85B42F"/>
    <a:srgbClr val="E34F26"/>
    <a:srgbClr val="F1C40F"/>
    <a:srgbClr val="323849"/>
    <a:srgbClr val="0E7AC3"/>
    <a:srgbClr val="F3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82431" autoAdjust="0"/>
  </p:normalViewPr>
  <p:slideViewPr>
    <p:cSldViewPr>
      <p:cViewPr>
        <p:scale>
          <a:sx n="66" d="100"/>
          <a:sy n="66" d="100"/>
        </p:scale>
        <p:origin x="-1930" y="-221"/>
      </p:cViewPr>
      <p:guideLst>
        <p:guide orient="horz" pos="2160"/>
        <p:guide pos="2880"/>
      </p:guideLst>
    </p:cSldViewPr>
  </p:slideViewPr>
  <p:outlineViewPr>
    <p:cViewPr>
      <p:scale>
        <a:sx n="33" d="100"/>
        <a:sy n="33" d="100"/>
      </p:scale>
      <p:origin x="48" y="9283"/>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2" d="100"/>
          <a:sy n="62" d="100"/>
        </p:scale>
        <p:origin x="-3240" y="-77"/>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9CDCBC22-84DB-49FB-BE57-41AB0494AB5A}" type="datetimeFigureOut">
              <a:rPr lang="en-NZ" smtClean="0"/>
              <a:t>15/08/2019</a:t>
            </a:fld>
            <a:endParaRPr lang="en-NZ" dirty="0"/>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3160C7E5-40FF-4A8E-9BFC-DB99C8F1C167}" type="slidenum">
              <a:rPr lang="en-NZ" smtClean="0"/>
              <a:t>‹#›</a:t>
            </a:fld>
            <a:endParaRPr lang="en-NZ" dirty="0"/>
          </a:p>
        </p:txBody>
      </p:sp>
    </p:spTree>
    <p:extLst>
      <p:ext uri="{BB962C8B-B14F-4D97-AF65-F5344CB8AC3E}">
        <p14:creationId xmlns:p14="http://schemas.microsoft.com/office/powerpoint/2010/main" val="3927710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1057275"/>
            <a:ext cx="4470400" cy="3354388"/>
          </a:xfrm>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11A55B5-C0F5-49C8-BA80-81776581B51B}" type="slidenum">
              <a:rPr lang="en-NZ" smtClean="0">
                <a:solidFill>
                  <a:prstClr val="black"/>
                </a:solidFill>
              </a:rPr>
              <a:pPr/>
              <a:t>1</a:t>
            </a:fld>
            <a:endParaRPr lang="en-NZ" dirty="0">
              <a:solidFill>
                <a:prstClr val="black"/>
              </a:solidFill>
            </a:endParaRPr>
          </a:p>
        </p:txBody>
      </p:sp>
    </p:spTree>
    <p:extLst>
      <p:ext uri="{BB962C8B-B14F-4D97-AF65-F5344CB8AC3E}">
        <p14:creationId xmlns:p14="http://schemas.microsoft.com/office/powerpoint/2010/main" val="25462610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10</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11</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12</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13</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14</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15</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16</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17</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18</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19</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2</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20</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21</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22</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3</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4</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5</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6</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7</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8</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9</a:t>
            </a:fld>
            <a:endParaRPr lang="en-NZ" altLang="en-US" dirty="0">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2"/>
            <a:ext cx="6400800" cy="1752600"/>
          </a:xfrm>
        </p:spPr>
        <p:txBody>
          <a:bodyPr/>
          <a:lstStyle>
            <a:lvl1pPr marL="0" indent="0" algn="ctr">
              <a:buNone/>
              <a:defRPr>
                <a:solidFill>
                  <a:schemeClr val="tx1">
                    <a:tint val="75000"/>
                  </a:schemeClr>
                </a:solidFill>
              </a:defRPr>
            </a:lvl1pPr>
            <a:lvl2pPr marL="457003" indent="0" algn="ctr">
              <a:buNone/>
              <a:defRPr>
                <a:solidFill>
                  <a:schemeClr val="tx1">
                    <a:tint val="75000"/>
                  </a:schemeClr>
                </a:solidFill>
              </a:defRPr>
            </a:lvl2pPr>
            <a:lvl3pPr marL="914006" indent="0" algn="ctr">
              <a:buNone/>
              <a:defRPr>
                <a:solidFill>
                  <a:schemeClr val="tx1">
                    <a:tint val="75000"/>
                  </a:schemeClr>
                </a:solidFill>
              </a:defRPr>
            </a:lvl3pPr>
            <a:lvl4pPr marL="1371009" indent="0" algn="ctr">
              <a:buNone/>
              <a:defRPr>
                <a:solidFill>
                  <a:schemeClr val="tx1">
                    <a:tint val="75000"/>
                  </a:schemeClr>
                </a:solidFill>
              </a:defRPr>
            </a:lvl4pPr>
            <a:lvl5pPr marL="1828013" indent="0" algn="ctr">
              <a:buNone/>
              <a:defRPr>
                <a:solidFill>
                  <a:schemeClr val="tx1">
                    <a:tint val="75000"/>
                  </a:schemeClr>
                </a:solidFill>
              </a:defRPr>
            </a:lvl5pPr>
            <a:lvl6pPr marL="2285015" indent="0" algn="ctr">
              <a:buNone/>
              <a:defRPr>
                <a:solidFill>
                  <a:schemeClr val="tx1">
                    <a:tint val="75000"/>
                  </a:schemeClr>
                </a:solidFill>
              </a:defRPr>
            </a:lvl6pPr>
            <a:lvl7pPr marL="2742020" indent="0" algn="ctr">
              <a:buNone/>
              <a:defRPr>
                <a:solidFill>
                  <a:schemeClr val="tx1">
                    <a:tint val="75000"/>
                  </a:schemeClr>
                </a:solidFill>
              </a:defRPr>
            </a:lvl7pPr>
            <a:lvl8pPr marL="3199023" indent="0" algn="ctr">
              <a:buNone/>
              <a:defRPr>
                <a:solidFill>
                  <a:schemeClr val="tx1">
                    <a:tint val="75000"/>
                  </a:schemeClr>
                </a:solidFill>
              </a:defRPr>
            </a:lvl8pPr>
            <a:lvl9pPr marL="3656026"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242E7C02-997F-4E0F-9955-E90AD600BEEF}" type="datetime1">
              <a:rPr lang="en-NZ" smtClean="0">
                <a:solidFill>
                  <a:prstClr val="black">
                    <a:tint val="75000"/>
                  </a:prstClr>
                </a:solidFill>
              </a:rPr>
              <a:t>15/08/2019</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476955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849839D-FF58-4DEF-ABB1-28203A64648F}" type="datetime1">
              <a:rPr lang="en-NZ" smtClean="0">
                <a:solidFill>
                  <a:prstClr val="black">
                    <a:tint val="75000"/>
                  </a:prstClr>
                </a:solidFill>
              </a:rPr>
              <a:t>15/08/2019</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056824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C534CC6-D562-42A9-9558-71BFA33B03C7}" type="datetime1">
              <a:rPr lang="en-NZ" smtClean="0">
                <a:solidFill>
                  <a:prstClr val="black">
                    <a:tint val="75000"/>
                  </a:prstClr>
                </a:solidFill>
              </a:rPr>
              <a:t>15/08/2019</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4142981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331640" y="2492896"/>
            <a:ext cx="7126560" cy="936104"/>
          </a:xfrm>
        </p:spPr>
        <p:txBody>
          <a:bodyPr>
            <a:normAutofit/>
          </a:bodyPr>
          <a:lstStyle>
            <a:lvl1pPr algn="l">
              <a:defRPr sz="4000">
                <a:solidFill>
                  <a:schemeClr val="bg1"/>
                </a:solidFill>
              </a:defRPr>
            </a:lvl1pPr>
          </a:lstStyle>
          <a:p>
            <a:r>
              <a:rPr lang="en-US" dirty="0" smtClean="0"/>
              <a:t>Title</a:t>
            </a:r>
            <a:br>
              <a:rPr lang="en-US" dirty="0" smtClean="0"/>
            </a:br>
            <a:endParaRPr lang="en-NZ" dirty="0"/>
          </a:p>
        </p:txBody>
      </p:sp>
    </p:spTree>
    <p:extLst>
      <p:ext uri="{BB962C8B-B14F-4D97-AF65-F5344CB8AC3E}">
        <p14:creationId xmlns:p14="http://schemas.microsoft.com/office/powerpoint/2010/main" val="161498059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71E4AA3-A549-426D-86B1-61070922ABE6}" type="datetime1">
              <a:rPr lang="en-NZ" smtClean="0">
                <a:solidFill>
                  <a:prstClr val="black">
                    <a:tint val="75000"/>
                  </a:prstClr>
                </a:solidFill>
              </a:rPr>
              <a:t>15/08/2019</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5101601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083" indent="0">
              <a:buNone/>
              <a:defRPr sz="1800">
                <a:solidFill>
                  <a:schemeClr val="tx1">
                    <a:tint val="75000"/>
                  </a:schemeClr>
                </a:solidFill>
              </a:defRPr>
            </a:lvl2pPr>
            <a:lvl3pPr marL="914168" indent="0">
              <a:buNone/>
              <a:defRPr sz="1600">
                <a:solidFill>
                  <a:schemeClr val="tx1">
                    <a:tint val="75000"/>
                  </a:schemeClr>
                </a:solidFill>
              </a:defRPr>
            </a:lvl3pPr>
            <a:lvl4pPr marL="1371251" indent="0">
              <a:buNone/>
              <a:defRPr sz="1400">
                <a:solidFill>
                  <a:schemeClr val="tx1">
                    <a:tint val="75000"/>
                  </a:schemeClr>
                </a:solidFill>
              </a:defRPr>
            </a:lvl4pPr>
            <a:lvl5pPr marL="1828336" indent="0">
              <a:buNone/>
              <a:defRPr sz="1400">
                <a:solidFill>
                  <a:schemeClr val="tx1">
                    <a:tint val="75000"/>
                  </a:schemeClr>
                </a:solidFill>
              </a:defRPr>
            </a:lvl5pPr>
            <a:lvl6pPr marL="2285419" indent="0">
              <a:buNone/>
              <a:defRPr sz="1400">
                <a:solidFill>
                  <a:schemeClr val="tx1">
                    <a:tint val="75000"/>
                  </a:schemeClr>
                </a:solidFill>
              </a:defRPr>
            </a:lvl6pPr>
            <a:lvl7pPr marL="2742504" indent="0">
              <a:buNone/>
              <a:defRPr sz="1400">
                <a:solidFill>
                  <a:schemeClr val="tx1">
                    <a:tint val="75000"/>
                  </a:schemeClr>
                </a:solidFill>
              </a:defRPr>
            </a:lvl7pPr>
            <a:lvl8pPr marL="3199587" indent="0">
              <a:buNone/>
              <a:defRPr sz="1400">
                <a:solidFill>
                  <a:schemeClr val="tx1">
                    <a:tint val="75000"/>
                  </a:schemeClr>
                </a:solidFill>
              </a:defRPr>
            </a:lvl8pPr>
            <a:lvl9pPr marL="3656671"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B9FE79-D16D-425C-B65C-A6C01DFE8815}" type="datetime1">
              <a:rPr lang="en-NZ" smtClean="0">
                <a:solidFill>
                  <a:prstClr val="black">
                    <a:tint val="75000"/>
                  </a:prstClr>
                </a:solidFill>
              </a:rPr>
              <a:t>15/08/2019</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617347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16DEADC7-6A09-4129-BA61-E02AC6D5D528}" type="datetime1">
              <a:rPr lang="en-NZ" smtClean="0">
                <a:solidFill>
                  <a:prstClr val="black">
                    <a:tint val="75000"/>
                  </a:prstClr>
                </a:solidFill>
              </a:rPr>
              <a:t>15/08/2019</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30791192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1" y="1535114"/>
            <a:ext cx="4040188" cy="639762"/>
          </a:xfrm>
        </p:spPr>
        <p:txBody>
          <a:bodyPr anchor="b"/>
          <a:lstStyle>
            <a:lvl1pPr marL="0" indent="0">
              <a:buNone/>
              <a:defRPr sz="2400" b="1"/>
            </a:lvl1pPr>
            <a:lvl2pPr marL="457083" indent="0">
              <a:buNone/>
              <a:defRPr sz="2000" b="1"/>
            </a:lvl2pPr>
            <a:lvl3pPr marL="914168" indent="0">
              <a:buNone/>
              <a:defRPr sz="1800" b="1"/>
            </a:lvl3pPr>
            <a:lvl4pPr marL="1371251" indent="0">
              <a:buNone/>
              <a:defRPr sz="1600" b="1"/>
            </a:lvl4pPr>
            <a:lvl5pPr marL="1828336" indent="0">
              <a:buNone/>
              <a:defRPr sz="1600" b="1"/>
            </a:lvl5pPr>
            <a:lvl6pPr marL="2285419" indent="0">
              <a:buNone/>
              <a:defRPr sz="1600" b="1"/>
            </a:lvl6pPr>
            <a:lvl7pPr marL="2742504" indent="0">
              <a:buNone/>
              <a:defRPr sz="1600" b="1"/>
            </a:lvl7pPr>
            <a:lvl8pPr marL="3199587" indent="0">
              <a:buNone/>
              <a:defRPr sz="1600" b="1"/>
            </a:lvl8pPr>
            <a:lvl9pPr marL="365667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6" y="1535114"/>
            <a:ext cx="4041775" cy="639762"/>
          </a:xfrm>
        </p:spPr>
        <p:txBody>
          <a:bodyPr anchor="b"/>
          <a:lstStyle>
            <a:lvl1pPr marL="0" indent="0">
              <a:buNone/>
              <a:defRPr sz="2400" b="1"/>
            </a:lvl1pPr>
            <a:lvl2pPr marL="457083" indent="0">
              <a:buNone/>
              <a:defRPr sz="2000" b="1"/>
            </a:lvl2pPr>
            <a:lvl3pPr marL="914168" indent="0">
              <a:buNone/>
              <a:defRPr sz="1800" b="1"/>
            </a:lvl3pPr>
            <a:lvl4pPr marL="1371251" indent="0">
              <a:buNone/>
              <a:defRPr sz="1600" b="1"/>
            </a:lvl4pPr>
            <a:lvl5pPr marL="1828336" indent="0">
              <a:buNone/>
              <a:defRPr sz="1600" b="1"/>
            </a:lvl5pPr>
            <a:lvl6pPr marL="2285419" indent="0">
              <a:buNone/>
              <a:defRPr sz="1600" b="1"/>
            </a:lvl6pPr>
            <a:lvl7pPr marL="2742504" indent="0">
              <a:buNone/>
              <a:defRPr sz="1600" b="1"/>
            </a:lvl7pPr>
            <a:lvl8pPr marL="3199587" indent="0">
              <a:buNone/>
              <a:defRPr sz="1600" b="1"/>
            </a:lvl8pPr>
            <a:lvl9pPr marL="365667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D288BFFC-13B1-4B48-9AC2-25942B8463F5}" type="datetime1">
              <a:rPr lang="en-NZ" smtClean="0">
                <a:solidFill>
                  <a:prstClr val="black">
                    <a:tint val="75000"/>
                  </a:prstClr>
                </a:solidFill>
              </a:rPr>
              <a:t>15/08/2019</a:t>
            </a:fld>
            <a:endParaRPr lang="en-NZ"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NZ"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42341295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84DB4F9E-988D-4BF9-A3D1-D705D9D390AD}" type="datetime1">
              <a:rPr lang="en-NZ" smtClean="0">
                <a:solidFill>
                  <a:prstClr val="black">
                    <a:tint val="75000"/>
                  </a:prstClr>
                </a:solidFill>
              </a:rPr>
              <a:t>15/08/2019</a:t>
            </a:fld>
            <a:endParaRPr lang="en-NZ"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NZ"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6615293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E3E4F0-EEF7-4773-8D55-0C44AE8D139A}" type="datetime1">
              <a:rPr lang="en-NZ" smtClean="0">
                <a:solidFill>
                  <a:prstClr val="black">
                    <a:tint val="75000"/>
                  </a:prstClr>
                </a:solidFill>
              </a:rPr>
              <a:t>15/08/2019</a:t>
            </a:fld>
            <a:endParaRPr lang="en-NZ"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NZ"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25353853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2" y="1435100"/>
            <a:ext cx="3008313" cy="4691063"/>
          </a:xfrm>
        </p:spPr>
        <p:txBody>
          <a:bodyPr/>
          <a:lstStyle>
            <a:lvl1pPr marL="0" indent="0">
              <a:buNone/>
              <a:defRPr sz="1400"/>
            </a:lvl1pPr>
            <a:lvl2pPr marL="457083" indent="0">
              <a:buNone/>
              <a:defRPr sz="1200"/>
            </a:lvl2pPr>
            <a:lvl3pPr marL="914168" indent="0">
              <a:buNone/>
              <a:defRPr sz="1000"/>
            </a:lvl3pPr>
            <a:lvl4pPr marL="1371251" indent="0">
              <a:buNone/>
              <a:defRPr sz="900"/>
            </a:lvl4pPr>
            <a:lvl5pPr marL="1828336" indent="0">
              <a:buNone/>
              <a:defRPr sz="900"/>
            </a:lvl5pPr>
            <a:lvl6pPr marL="2285419" indent="0">
              <a:buNone/>
              <a:defRPr sz="900"/>
            </a:lvl6pPr>
            <a:lvl7pPr marL="2742504" indent="0">
              <a:buNone/>
              <a:defRPr sz="900"/>
            </a:lvl7pPr>
            <a:lvl8pPr marL="3199587" indent="0">
              <a:buNone/>
              <a:defRPr sz="900"/>
            </a:lvl8pPr>
            <a:lvl9pPr marL="3656671"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0A4113-DB36-4B3C-9852-269B046E0BF6}" type="datetime1">
              <a:rPr lang="en-NZ" smtClean="0">
                <a:solidFill>
                  <a:prstClr val="black">
                    <a:tint val="75000"/>
                  </a:prstClr>
                </a:solidFill>
              </a:rPr>
              <a:t>15/08/2019</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3191738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A2495C6-3102-4657-BE46-5695D4F6A061}" type="datetime1">
              <a:rPr lang="en-NZ" smtClean="0">
                <a:solidFill>
                  <a:prstClr val="black">
                    <a:tint val="75000"/>
                  </a:prstClr>
                </a:solidFill>
              </a:rPr>
              <a:t>15/08/2019</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2811507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83" indent="0">
              <a:buNone/>
              <a:defRPr sz="2800"/>
            </a:lvl2pPr>
            <a:lvl3pPr marL="914168" indent="0">
              <a:buNone/>
              <a:defRPr sz="2400"/>
            </a:lvl3pPr>
            <a:lvl4pPr marL="1371251" indent="0">
              <a:buNone/>
              <a:defRPr sz="2000"/>
            </a:lvl4pPr>
            <a:lvl5pPr marL="1828336" indent="0">
              <a:buNone/>
              <a:defRPr sz="2000"/>
            </a:lvl5pPr>
            <a:lvl6pPr marL="2285419" indent="0">
              <a:buNone/>
              <a:defRPr sz="2000"/>
            </a:lvl6pPr>
            <a:lvl7pPr marL="2742504" indent="0">
              <a:buNone/>
              <a:defRPr sz="2000"/>
            </a:lvl7pPr>
            <a:lvl8pPr marL="3199587" indent="0">
              <a:buNone/>
              <a:defRPr sz="2000"/>
            </a:lvl8pPr>
            <a:lvl9pPr marL="3656671"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83" indent="0">
              <a:buNone/>
              <a:defRPr sz="1200"/>
            </a:lvl2pPr>
            <a:lvl3pPr marL="914168" indent="0">
              <a:buNone/>
              <a:defRPr sz="1000"/>
            </a:lvl3pPr>
            <a:lvl4pPr marL="1371251" indent="0">
              <a:buNone/>
              <a:defRPr sz="900"/>
            </a:lvl4pPr>
            <a:lvl5pPr marL="1828336" indent="0">
              <a:buNone/>
              <a:defRPr sz="900"/>
            </a:lvl5pPr>
            <a:lvl6pPr marL="2285419" indent="0">
              <a:buNone/>
              <a:defRPr sz="900"/>
            </a:lvl6pPr>
            <a:lvl7pPr marL="2742504" indent="0">
              <a:buNone/>
              <a:defRPr sz="900"/>
            </a:lvl7pPr>
            <a:lvl8pPr marL="3199587" indent="0">
              <a:buNone/>
              <a:defRPr sz="900"/>
            </a:lvl8pPr>
            <a:lvl9pPr marL="3656671"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3242A0-5D96-4718-8AAC-B0C49CE0D342}" type="datetime1">
              <a:rPr lang="en-NZ" smtClean="0">
                <a:solidFill>
                  <a:prstClr val="black">
                    <a:tint val="75000"/>
                  </a:prstClr>
                </a:solidFill>
              </a:rPr>
              <a:t>15/08/2019</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33119094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2FFC4DC-54B0-407A-BDDA-6D17643AF6D7}" type="datetime1">
              <a:rPr lang="en-NZ" smtClean="0">
                <a:solidFill>
                  <a:prstClr val="black">
                    <a:tint val="75000"/>
                  </a:prstClr>
                </a:solidFill>
              </a:rPr>
              <a:t>15/08/2019</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4106961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0"/>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0CF2A2C-317A-4A17-95DA-4FA055738D4A}" type="datetime1">
              <a:rPr lang="en-NZ" smtClean="0">
                <a:solidFill>
                  <a:prstClr val="black">
                    <a:tint val="75000"/>
                  </a:prstClr>
                </a:solidFill>
              </a:rPr>
              <a:t>15/08/2019</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2430994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003" indent="0">
              <a:buNone/>
              <a:defRPr sz="1800">
                <a:solidFill>
                  <a:schemeClr val="tx1">
                    <a:tint val="75000"/>
                  </a:schemeClr>
                </a:solidFill>
              </a:defRPr>
            </a:lvl2pPr>
            <a:lvl3pPr marL="914006" indent="0">
              <a:buNone/>
              <a:defRPr sz="1600">
                <a:solidFill>
                  <a:schemeClr val="tx1">
                    <a:tint val="75000"/>
                  </a:schemeClr>
                </a:solidFill>
              </a:defRPr>
            </a:lvl3pPr>
            <a:lvl4pPr marL="1371009" indent="0">
              <a:buNone/>
              <a:defRPr sz="1400">
                <a:solidFill>
                  <a:schemeClr val="tx1">
                    <a:tint val="75000"/>
                  </a:schemeClr>
                </a:solidFill>
              </a:defRPr>
            </a:lvl4pPr>
            <a:lvl5pPr marL="1828013" indent="0">
              <a:buNone/>
              <a:defRPr sz="1400">
                <a:solidFill>
                  <a:schemeClr val="tx1">
                    <a:tint val="75000"/>
                  </a:schemeClr>
                </a:solidFill>
              </a:defRPr>
            </a:lvl5pPr>
            <a:lvl6pPr marL="2285015" indent="0">
              <a:buNone/>
              <a:defRPr sz="1400">
                <a:solidFill>
                  <a:schemeClr val="tx1">
                    <a:tint val="75000"/>
                  </a:schemeClr>
                </a:solidFill>
              </a:defRPr>
            </a:lvl6pPr>
            <a:lvl7pPr marL="2742020" indent="0">
              <a:buNone/>
              <a:defRPr sz="1400">
                <a:solidFill>
                  <a:schemeClr val="tx1">
                    <a:tint val="75000"/>
                  </a:schemeClr>
                </a:solidFill>
              </a:defRPr>
            </a:lvl7pPr>
            <a:lvl8pPr marL="3199023" indent="0">
              <a:buNone/>
              <a:defRPr sz="1400">
                <a:solidFill>
                  <a:schemeClr val="tx1">
                    <a:tint val="75000"/>
                  </a:schemeClr>
                </a:solidFill>
              </a:defRPr>
            </a:lvl8pPr>
            <a:lvl9pPr marL="3656026"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DDE436-03BC-458A-A3DC-83B98419FCBF}" type="datetime1">
              <a:rPr lang="en-NZ" smtClean="0">
                <a:solidFill>
                  <a:prstClr val="black">
                    <a:tint val="75000"/>
                  </a:prstClr>
                </a:solidFill>
              </a:rPr>
              <a:t>15/08/2019</a:t>
            </a:fld>
            <a:endParaRPr lang="en-NZ"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NZ"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795415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22E61B49-FE65-44E4-B16C-09554904325B}" type="datetime1">
              <a:rPr lang="en-NZ" smtClean="0">
                <a:solidFill>
                  <a:prstClr val="black">
                    <a:tint val="75000"/>
                  </a:prstClr>
                </a:solidFill>
              </a:rPr>
              <a:t>15/08/2019</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3660621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1" y="1535115"/>
            <a:ext cx="4040188" cy="639762"/>
          </a:xfrm>
        </p:spPr>
        <p:txBody>
          <a:bodyPr anchor="b"/>
          <a:lstStyle>
            <a:lvl1pPr marL="0" indent="0">
              <a:buNone/>
              <a:defRPr sz="2400" b="1"/>
            </a:lvl1pPr>
            <a:lvl2pPr marL="457003" indent="0">
              <a:buNone/>
              <a:defRPr sz="2000" b="1"/>
            </a:lvl2pPr>
            <a:lvl3pPr marL="914006" indent="0">
              <a:buNone/>
              <a:defRPr sz="1800" b="1"/>
            </a:lvl3pPr>
            <a:lvl4pPr marL="1371009" indent="0">
              <a:buNone/>
              <a:defRPr sz="1600" b="1"/>
            </a:lvl4pPr>
            <a:lvl5pPr marL="1828013" indent="0">
              <a:buNone/>
              <a:defRPr sz="1600" b="1"/>
            </a:lvl5pPr>
            <a:lvl6pPr marL="2285015" indent="0">
              <a:buNone/>
              <a:defRPr sz="1600" b="1"/>
            </a:lvl6pPr>
            <a:lvl7pPr marL="2742020" indent="0">
              <a:buNone/>
              <a:defRPr sz="1600" b="1"/>
            </a:lvl7pPr>
            <a:lvl8pPr marL="3199023" indent="0">
              <a:buNone/>
              <a:defRPr sz="1600" b="1"/>
            </a:lvl8pPr>
            <a:lvl9pPr marL="3656026"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7" y="1535115"/>
            <a:ext cx="4041775" cy="639762"/>
          </a:xfrm>
        </p:spPr>
        <p:txBody>
          <a:bodyPr anchor="b"/>
          <a:lstStyle>
            <a:lvl1pPr marL="0" indent="0">
              <a:buNone/>
              <a:defRPr sz="2400" b="1"/>
            </a:lvl1pPr>
            <a:lvl2pPr marL="457003" indent="0">
              <a:buNone/>
              <a:defRPr sz="2000" b="1"/>
            </a:lvl2pPr>
            <a:lvl3pPr marL="914006" indent="0">
              <a:buNone/>
              <a:defRPr sz="1800" b="1"/>
            </a:lvl3pPr>
            <a:lvl4pPr marL="1371009" indent="0">
              <a:buNone/>
              <a:defRPr sz="1600" b="1"/>
            </a:lvl4pPr>
            <a:lvl5pPr marL="1828013" indent="0">
              <a:buNone/>
              <a:defRPr sz="1600" b="1"/>
            </a:lvl5pPr>
            <a:lvl6pPr marL="2285015" indent="0">
              <a:buNone/>
              <a:defRPr sz="1600" b="1"/>
            </a:lvl6pPr>
            <a:lvl7pPr marL="2742020" indent="0">
              <a:buNone/>
              <a:defRPr sz="1600" b="1"/>
            </a:lvl7pPr>
            <a:lvl8pPr marL="3199023" indent="0">
              <a:buNone/>
              <a:defRPr sz="1600" b="1"/>
            </a:lvl8pPr>
            <a:lvl9pPr marL="3656026"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C3320280-788C-4EEE-A80D-F627AF412155}" type="datetime1">
              <a:rPr lang="en-NZ" smtClean="0">
                <a:solidFill>
                  <a:prstClr val="black">
                    <a:tint val="75000"/>
                  </a:prstClr>
                </a:solidFill>
              </a:rPr>
              <a:t>15/08/2019</a:t>
            </a:fld>
            <a:endParaRPr lang="en-NZ"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NZ"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2726280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2800"/>
            </a:lvl1pPr>
          </a:lstStyle>
          <a:p>
            <a:r>
              <a:rPr lang="en-US" dirty="0" smtClean="0"/>
              <a:t>Click to edit Master title style</a:t>
            </a:r>
            <a:endParaRPr lang="en-NZ" dirty="0"/>
          </a:p>
        </p:txBody>
      </p:sp>
    </p:spTree>
    <p:extLst>
      <p:ext uri="{BB962C8B-B14F-4D97-AF65-F5344CB8AC3E}">
        <p14:creationId xmlns:p14="http://schemas.microsoft.com/office/powerpoint/2010/main" val="3596947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8A766F-3DC3-4D3B-94E2-FDBDA6DAA020}" type="datetime1">
              <a:rPr lang="en-NZ" smtClean="0">
                <a:solidFill>
                  <a:prstClr val="black">
                    <a:tint val="75000"/>
                  </a:prstClr>
                </a:solidFill>
              </a:rPr>
              <a:t>15/08/2019</a:t>
            </a:fld>
            <a:endParaRPr lang="en-NZ"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NZ"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26885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3" y="1435100"/>
            <a:ext cx="3008313" cy="4691063"/>
          </a:xfrm>
        </p:spPr>
        <p:txBody>
          <a:bodyPr/>
          <a:lstStyle>
            <a:lvl1pPr marL="0" indent="0">
              <a:buNone/>
              <a:defRPr sz="1400"/>
            </a:lvl1pPr>
            <a:lvl2pPr marL="457003" indent="0">
              <a:buNone/>
              <a:defRPr sz="1200"/>
            </a:lvl2pPr>
            <a:lvl3pPr marL="914006" indent="0">
              <a:buNone/>
              <a:defRPr sz="1000"/>
            </a:lvl3pPr>
            <a:lvl4pPr marL="1371009" indent="0">
              <a:buNone/>
              <a:defRPr sz="900"/>
            </a:lvl4pPr>
            <a:lvl5pPr marL="1828013" indent="0">
              <a:buNone/>
              <a:defRPr sz="900"/>
            </a:lvl5pPr>
            <a:lvl6pPr marL="2285015" indent="0">
              <a:buNone/>
              <a:defRPr sz="900"/>
            </a:lvl6pPr>
            <a:lvl7pPr marL="2742020" indent="0">
              <a:buNone/>
              <a:defRPr sz="900"/>
            </a:lvl7pPr>
            <a:lvl8pPr marL="3199023" indent="0">
              <a:buNone/>
              <a:defRPr sz="900"/>
            </a:lvl8pPr>
            <a:lvl9pPr marL="3656026"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36A824-81CD-404A-B17F-0F417B487968}" type="datetime1">
              <a:rPr lang="en-NZ" smtClean="0">
                <a:solidFill>
                  <a:prstClr val="black">
                    <a:tint val="75000"/>
                  </a:prstClr>
                </a:solidFill>
              </a:rPr>
              <a:t>15/08/2019</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49324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03" indent="0">
              <a:buNone/>
              <a:defRPr sz="2800"/>
            </a:lvl2pPr>
            <a:lvl3pPr marL="914006" indent="0">
              <a:buNone/>
              <a:defRPr sz="2400"/>
            </a:lvl3pPr>
            <a:lvl4pPr marL="1371009" indent="0">
              <a:buNone/>
              <a:defRPr sz="2000"/>
            </a:lvl4pPr>
            <a:lvl5pPr marL="1828013" indent="0">
              <a:buNone/>
              <a:defRPr sz="2000"/>
            </a:lvl5pPr>
            <a:lvl6pPr marL="2285015" indent="0">
              <a:buNone/>
              <a:defRPr sz="2000"/>
            </a:lvl6pPr>
            <a:lvl7pPr marL="2742020" indent="0">
              <a:buNone/>
              <a:defRPr sz="2000"/>
            </a:lvl7pPr>
            <a:lvl8pPr marL="3199023" indent="0">
              <a:buNone/>
              <a:defRPr sz="2000"/>
            </a:lvl8pPr>
            <a:lvl9pPr marL="3656026"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03" indent="0">
              <a:buNone/>
              <a:defRPr sz="1200"/>
            </a:lvl2pPr>
            <a:lvl3pPr marL="914006" indent="0">
              <a:buNone/>
              <a:defRPr sz="1000"/>
            </a:lvl3pPr>
            <a:lvl4pPr marL="1371009" indent="0">
              <a:buNone/>
              <a:defRPr sz="900"/>
            </a:lvl4pPr>
            <a:lvl5pPr marL="1828013" indent="0">
              <a:buNone/>
              <a:defRPr sz="900"/>
            </a:lvl5pPr>
            <a:lvl6pPr marL="2285015" indent="0">
              <a:buNone/>
              <a:defRPr sz="900"/>
            </a:lvl6pPr>
            <a:lvl7pPr marL="2742020" indent="0">
              <a:buNone/>
              <a:defRPr sz="900"/>
            </a:lvl7pPr>
            <a:lvl8pPr marL="3199023" indent="0">
              <a:buNone/>
              <a:defRPr sz="900"/>
            </a:lvl8pPr>
            <a:lvl9pPr marL="3656026"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AFBE8B-B5D5-4016-9DAF-456959EBF52B}" type="datetime1">
              <a:rPr lang="en-NZ" smtClean="0">
                <a:solidFill>
                  <a:prstClr val="black">
                    <a:tint val="75000"/>
                  </a:prstClr>
                </a:solidFill>
              </a:rPr>
              <a:t>15/08/2019</a:t>
            </a:fld>
            <a:endParaRPr lang="en-NZ"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NZ"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168789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01" tIns="45701" rIns="91401" bIns="45701"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01" tIns="45701" rIns="91401" bIns="4570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1" y="6356353"/>
            <a:ext cx="2133600" cy="365125"/>
          </a:xfrm>
          <a:prstGeom prst="rect">
            <a:avLst/>
          </a:prstGeom>
        </p:spPr>
        <p:txBody>
          <a:bodyPr vert="horz" lIns="91401" tIns="45701" rIns="91401" bIns="45701" rtlCol="0" anchor="ctr"/>
          <a:lstStyle>
            <a:lvl1pPr algn="l">
              <a:defRPr sz="1200">
                <a:solidFill>
                  <a:schemeClr val="tx1">
                    <a:tint val="75000"/>
                  </a:schemeClr>
                </a:solidFill>
              </a:defRPr>
            </a:lvl1pPr>
          </a:lstStyle>
          <a:p>
            <a:pPr defTabSz="914006"/>
            <a:fld id="{C8B5729C-E63F-4CD9-BD24-BA71F721AD3E}" type="datetime1">
              <a:rPr lang="en-NZ" smtClean="0">
                <a:solidFill>
                  <a:prstClr val="black">
                    <a:tint val="75000"/>
                  </a:prstClr>
                </a:solidFill>
              </a:rPr>
              <a:t>15/08/2019</a:t>
            </a:fld>
            <a:endParaRPr lang="en-NZ" dirty="0">
              <a:solidFill>
                <a:prstClr val="black">
                  <a:tint val="75000"/>
                </a:prstClr>
              </a:solidFill>
            </a:endParaRPr>
          </a:p>
        </p:txBody>
      </p:sp>
      <p:sp>
        <p:nvSpPr>
          <p:cNvPr id="5" name="Footer Placeholder 4"/>
          <p:cNvSpPr>
            <a:spLocks noGrp="1"/>
          </p:cNvSpPr>
          <p:nvPr>
            <p:ph type="ftr" sz="quarter" idx="3"/>
          </p:nvPr>
        </p:nvSpPr>
        <p:spPr>
          <a:xfrm>
            <a:off x="3124202" y="6356353"/>
            <a:ext cx="2895600" cy="365125"/>
          </a:xfrm>
          <a:prstGeom prst="rect">
            <a:avLst/>
          </a:prstGeom>
        </p:spPr>
        <p:txBody>
          <a:bodyPr vert="horz" lIns="91401" tIns="45701" rIns="91401" bIns="45701" rtlCol="0" anchor="ctr"/>
          <a:lstStyle>
            <a:lvl1pPr algn="ctr">
              <a:defRPr sz="1200">
                <a:solidFill>
                  <a:schemeClr val="tx1">
                    <a:tint val="75000"/>
                  </a:schemeClr>
                </a:solidFill>
              </a:defRPr>
            </a:lvl1pPr>
          </a:lstStyle>
          <a:p>
            <a:pPr defTabSz="914006"/>
            <a:endParaRPr lang="en-NZ" dirty="0">
              <a:solidFill>
                <a:prstClr val="black">
                  <a:tint val="75000"/>
                </a:prstClr>
              </a:solidFill>
            </a:endParaRPr>
          </a:p>
        </p:txBody>
      </p:sp>
      <p:sp>
        <p:nvSpPr>
          <p:cNvPr id="6" name="Slide Number Placeholder 5"/>
          <p:cNvSpPr>
            <a:spLocks noGrp="1"/>
          </p:cNvSpPr>
          <p:nvPr>
            <p:ph type="sldNum" sz="quarter" idx="4"/>
          </p:nvPr>
        </p:nvSpPr>
        <p:spPr>
          <a:xfrm>
            <a:off x="6553200" y="6356353"/>
            <a:ext cx="2133600" cy="365125"/>
          </a:xfrm>
          <a:prstGeom prst="rect">
            <a:avLst/>
          </a:prstGeom>
        </p:spPr>
        <p:txBody>
          <a:bodyPr vert="horz" lIns="91401" tIns="45701" rIns="91401" bIns="45701" rtlCol="0" anchor="ctr"/>
          <a:lstStyle>
            <a:lvl1pPr algn="r">
              <a:defRPr sz="1200">
                <a:solidFill>
                  <a:schemeClr val="tx1">
                    <a:tint val="75000"/>
                  </a:schemeClr>
                </a:solidFill>
              </a:defRPr>
            </a:lvl1pPr>
          </a:lstStyle>
          <a:p>
            <a:pPr defTabSz="914006"/>
            <a:fld id="{55764945-32D5-4906-857E-78C984BF5B55}" type="slidenum">
              <a:rPr lang="en-NZ" smtClean="0">
                <a:solidFill>
                  <a:prstClr val="black">
                    <a:tint val="75000"/>
                  </a:prstClr>
                </a:solidFill>
              </a:rPr>
              <a:pPr defTabSz="914006"/>
              <a:t>‹#›</a:t>
            </a:fld>
            <a:endParaRPr lang="en-NZ" dirty="0">
              <a:solidFill>
                <a:prstClr val="black">
                  <a:tint val="75000"/>
                </a:prstClr>
              </a:solidFill>
            </a:endParaRPr>
          </a:p>
        </p:txBody>
      </p:sp>
      <p:pic>
        <p:nvPicPr>
          <p:cNvPr id="8"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18" y="1108"/>
            <a:ext cx="9141767" cy="6855789"/>
          </a:xfrm>
          <a:prstGeom prst="rect">
            <a:avLst/>
          </a:prstGeom>
        </p:spPr>
      </p:pic>
    </p:spTree>
    <p:extLst>
      <p:ext uri="{BB962C8B-B14F-4D97-AF65-F5344CB8AC3E}">
        <p14:creationId xmlns:p14="http://schemas.microsoft.com/office/powerpoint/2010/main" val="29282383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ctr" defTabSz="914006" rtl="0" eaLnBrk="1" latinLnBrk="0" hangingPunct="1">
        <a:spcBef>
          <a:spcPct val="0"/>
        </a:spcBef>
        <a:buNone/>
        <a:defRPr sz="4400" kern="1200">
          <a:solidFill>
            <a:schemeClr val="tx1"/>
          </a:solidFill>
          <a:latin typeface="+mj-lt"/>
          <a:ea typeface="+mj-ea"/>
          <a:cs typeface="+mj-cs"/>
        </a:defRPr>
      </a:lvl1pPr>
    </p:titleStyle>
    <p:bodyStyle>
      <a:lvl1pPr marL="342752" indent="-342752" algn="l" defTabSz="91400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630" indent="-285628" algn="l" defTabSz="914006"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508" indent="-228502" algn="l" defTabSz="914006"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12"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514"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518"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522"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524"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527"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006" rtl="0" eaLnBrk="1" latinLnBrk="0" hangingPunct="1">
        <a:defRPr sz="1800" kern="1200">
          <a:solidFill>
            <a:schemeClr val="tx1"/>
          </a:solidFill>
          <a:latin typeface="+mn-lt"/>
          <a:ea typeface="+mn-ea"/>
          <a:cs typeface="+mn-cs"/>
        </a:defRPr>
      </a:lvl1pPr>
      <a:lvl2pPr marL="457003" algn="l" defTabSz="914006" rtl="0" eaLnBrk="1" latinLnBrk="0" hangingPunct="1">
        <a:defRPr sz="1800" kern="1200">
          <a:solidFill>
            <a:schemeClr val="tx1"/>
          </a:solidFill>
          <a:latin typeface="+mn-lt"/>
          <a:ea typeface="+mn-ea"/>
          <a:cs typeface="+mn-cs"/>
        </a:defRPr>
      </a:lvl2pPr>
      <a:lvl3pPr marL="914006" algn="l" defTabSz="914006" rtl="0" eaLnBrk="1" latinLnBrk="0" hangingPunct="1">
        <a:defRPr sz="1800" kern="1200">
          <a:solidFill>
            <a:schemeClr val="tx1"/>
          </a:solidFill>
          <a:latin typeface="+mn-lt"/>
          <a:ea typeface="+mn-ea"/>
          <a:cs typeface="+mn-cs"/>
        </a:defRPr>
      </a:lvl3pPr>
      <a:lvl4pPr marL="1371009" algn="l" defTabSz="914006" rtl="0" eaLnBrk="1" latinLnBrk="0" hangingPunct="1">
        <a:defRPr sz="1800" kern="1200">
          <a:solidFill>
            <a:schemeClr val="tx1"/>
          </a:solidFill>
          <a:latin typeface="+mn-lt"/>
          <a:ea typeface="+mn-ea"/>
          <a:cs typeface="+mn-cs"/>
        </a:defRPr>
      </a:lvl4pPr>
      <a:lvl5pPr marL="1828013" algn="l" defTabSz="914006" rtl="0" eaLnBrk="1" latinLnBrk="0" hangingPunct="1">
        <a:defRPr sz="1800" kern="1200">
          <a:solidFill>
            <a:schemeClr val="tx1"/>
          </a:solidFill>
          <a:latin typeface="+mn-lt"/>
          <a:ea typeface="+mn-ea"/>
          <a:cs typeface="+mn-cs"/>
        </a:defRPr>
      </a:lvl5pPr>
      <a:lvl6pPr marL="2285015" algn="l" defTabSz="914006" rtl="0" eaLnBrk="1" latinLnBrk="0" hangingPunct="1">
        <a:defRPr sz="1800" kern="1200">
          <a:solidFill>
            <a:schemeClr val="tx1"/>
          </a:solidFill>
          <a:latin typeface="+mn-lt"/>
          <a:ea typeface="+mn-ea"/>
          <a:cs typeface="+mn-cs"/>
        </a:defRPr>
      </a:lvl6pPr>
      <a:lvl7pPr marL="2742020" algn="l" defTabSz="914006" rtl="0" eaLnBrk="1" latinLnBrk="0" hangingPunct="1">
        <a:defRPr sz="1800" kern="1200">
          <a:solidFill>
            <a:schemeClr val="tx1"/>
          </a:solidFill>
          <a:latin typeface="+mn-lt"/>
          <a:ea typeface="+mn-ea"/>
          <a:cs typeface="+mn-cs"/>
        </a:defRPr>
      </a:lvl7pPr>
      <a:lvl8pPr marL="3199023" algn="l" defTabSz="914006" rtl="0" eaLnBrk="1" latinLnBrk="0" hangingPunct="1">
        <a:defRPr sz="1800" kern="1200">
          <a:solidFill>
            <a:schemeClr val="tx1"/>
          </a:solidFill>
          <a:latin typeface="+mn-lt"/>
          <a:ea typeface="+mn-ea"/>
          <a:cs typeface="+mn-cs"/>
        </a:defRPr>
      </a:lvl8pPr>
      <a:lvl9pPr marL="3656026" algn="l" defTabSz="91400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17" tIns="45709" rIns="91417" bIns="45709"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17" tIns="45709" rIns="91417" bIns="4570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1" y="6356352"/>
            <a:ext cx="2133600" cy="365125"/>
          </a:xfrm>
          <a:prstGeom prst="rect">
            <a:avLst/>
          </a:prstGeom>
        </p:spPr>
        <p:txBody>
          <a:bodyPr vert="horz" lIns="91417" tIns="45709" rIns="91417" bIns="45709" rtlCol="0" anchor="ctr"/>
          <a:lstStyle>
            <a:lvl1pPr algn="l">
              <a:defRPr sz="1200">
                <a:solidFill>
                  <a:schemeClr val="tx1">
                    <a:tint val="75000"/>
                  </a:schemeClr>
                </a:solidFill>
              </a:defRPr>
            </a:lvl1pPr>
          </a:lstStyle>
          <a:p>
            <a:pPr defTabSz="914168"/>
            <a:fld id="{D1FD40E2-00D0-4717-B2D9-1B0A87100F56}" type="datetime1">
              <a:rPr lang="en-NZ" smtClean="0">
                <a:solidFill>
                  <a:prstClr val="black">
                    <a:tint val="75000"/>
                  </a:prstClr>
                </a:solidFill>
              </a:rPr>
              <a:t>15/08/2019</a:t>
            </a:fld>
            <a:endParaRPr lang="en-NZ" dirty="0">
              <a:solidFill>
                <a:prstClr val="black">
                  <a:tint val="75000"/>
                </a:prstClr>
              </a:solidFill>
            </a:endParaRPr>
          </a:p>
        </p:txBody>
      </p:sp>
      <p:sp>
        <p:nvSpPr>
          <p:cNvPr id="5" name="Footer Placeholder 4"/>
          <p:cNvSpPr>
            <a:spLocks noGrp="1"/>
          </p:cNvSpPr>
          <p:nvPr>
            <p:ph type="ftr" sz="quarter" idx="3"/>
          </p:nvPr>
        </p:nvSpPr>
        <p:spPr>
          <a:xfrm>
            <a:off x="3124201" y="6356352"/>
            <a:ext cx="2895600" cy="365125"/>
          </a:xfrm>
          <a:prstGeom prst="rect">
            <a:avLst/>
          </a:prstGeom>
        </p:spPr>
        <p:txBody>
          <a:bodyPr vert="horz" lIns="91417" tIns="45709" rIns="91417" bIns="45709" rtlCol="0" anchor="ctr"/>
          <a:lstStyle>
            <a:lvl1pPr algn="ctr">
              <a:defRPr sz="1200">
                <a:solidFill>
                  <a:schemeClr val="tx1">
                    <a:tint val="75000"/>
                  </a:schemeClr>
                </a:solidFill>
              </a:defRPr>
            </a:lvl1pPr>
          </a:lstStyle>
          <a:p>
            <a:pPr defTabSz="914168"/>
            <a:endParaRPr lang="en-NZ" dirty="0">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17" tIns="45709" rIns="91417" bIns="45709" rtlCol="0" anchor="ctr"/>
          <a:lstStyle>
            <a:lvl1pPr algn="r">
              <a:defRPr sz="1200">
                <a:solidFill>
                  <a:schemeClr val="tx1">
                    <a:tint val="75000"/>
                  </a:schemeClr>
                </a:solidFill>
              </a:defRPr>
            </a:lvl1pPr>
          </a:lstStyle>
          <a:p>
            <a:pPr defTabSz="914168"/>
            <a:fld id="{0A19DA9B-ED6E-4C93-B0D9-82CE5070D1A4}" type="slidenum">
              <a:rPr lang="en-NZ" smtClean="0">
                <a:solidFill>
                  <a:prstClr val="black">
                    <a:tint val="75000"/>
                  </a:prstClr>
                </a:solidFill>
              </a:rPr>
              <a:pPr defTabSz="914168"/>
              <a:t>‹#›</a:t>
            </a:fld>
            <a:endParaRPr lang="en-NZ" dirty="0">
              <a:solidFill>
                <a:prstClr val="black">
                  <a:tint val="75000"/>
                </a:prstClr>
              </a:solidFill>
            </a:endParaRPr>
          </a:p>
        </p:txBody>
      </p:sp>
      <p:pic>
        <p:nvPicPr>
          <p:cNvPr id="10" name="Picture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17" y="1105"/>
            <a:ext cx="9141767" cy="6855790"/>
          </a:xfrm>
          <a:prstGeom prst="rect">
            <a:avLst/>
          </a:prstGeom>
        </p:spPr>
      </p:pic>
    </p:spTree>
    <p:extLst>
      <p:ext uri="{BB962C8B-B14F-4D97-AF65-F5344CB8AC3E}">
        <p14:creationId xmlns:p14="http://schemas.microsoft.com/office/powerpoint/2010/main" val="143066905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dt="0"/>
  <p:txStyles>
    <p:titleStyle>
      <a:lvl1pPr algn="ctr" defTabSz="914168" rtl="0" eaLnBrk="1" latinLnBrk="0" hangingPunct="1">
        <a:spcBef>
          <a:spcPct val="0"/>
        </a:spcBef>
        <a:buNone/>
        <a:defRPr sz="4400" kern="1200">
          <a:solidFill>
            <a:schemeClr val="tx1"/>
          </a:solidFill>
          <a:latin typeface="+mj-lt"/>
          <a:ea typeface="+mj-ea"/>
          <a:cs typeface="+mj-cs"/>
        </a:defRPr>
      </a:lvl1pPr>
    </p:titleStyle>
    <p:bodyStyle>
      <a:lvl1pPr marL="342812" indent="-342812" algn="l" defTabSz="91416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761" indent="-285678" algn="l" defTabSz="914168"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710" indent="-228542" algn="l" defTabSz="914168"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794" indent="-228542" algn="l" defTabSz="91416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877" indent="-228542" algn="l" defTabSz="91416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2" indent="-228542" algn="l" defTabSz="91416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046" indent="-228542" algn="l" defTabSz="91416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129" indent="-228542" algn="l" defTabSz="91416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213" indent="-228542" algn="l" defTabSz="91416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168" rtl="0" eaLnBrk="1" latinLnBrk="0" hangingPunct="1">
        <a:defRPr sz="1800" kern="1200">
          <a:solidFill>
            <a:schemeClr val="tx1"/>
          </a:solidFill>
          <a:latin typeface="+mn-lt"/>
          <a:ea typeface="+mn-ea"/>
          <a:cs typeface="+mn-cs"/>
        </a:defRPr>
      </a:lvl1pPr>
      <a:lvl2pPr marL="457083" algn="l" defTabSz="914168" rtl="0" eaLnBrk="1" latinLnBrk="0" hangingPunct="1">
        <a:defRPr sz="1800" kern="1200">
          <a:solidFill>
            <a:schemeClr val="tx1"/>
          </a:solidFill>
          <a:latin typeface="+mn-lt"/>
          <a:ea typeface="+mn-ea"/>
          <a:cs typeface="+mn-cs"/>
        </a:defRPr>
      </a:lvl2pPr>
      <a:lvl3pPr marL="914168" algn="l" defTabSz="914168" rtl="0" eaLnBrk="1" latinLnBrk="0" hangingPunct="1">
        <a:defRPr sz="1800" kern="1200">
          <a:solidFill>
            <a:schemeClr val="tx1"/>
          </a:solidFill>
          <a:latin typeface="+mn-lt"/>
          <a:ea typeface="+mn-ea"/>
          <a:cs typeface="+mn-cs"/>
        </a:defRPr>
      </a:lvl3pPr>
      <a:lvl4pPr marL="1371251" algn="l" defTabSz="914168" rtl="0" eaLnBrk="1" latinLnBrk="0" hangingPunct="1">
        <a:defRPr sz="1800" kern="1200">
          <a:solidFill>
            <a:schemeClr val="tx1"/>
          </a:solidFill>
          <a:latin typeface="+mn-lt"/>
          <a:ea typeface="+mn-ea"/>
          <a:cs typeface="+mn-cs"/>
        </a:defRPr>
      </a:lvl4pPr>
      <a:lvl5pPr marL="1828336" algn="l" defTabSz="914168" rtl="0" eaLnBrk="1" latinLnBrk="0" hangingPunct="1">
        <a:defRPr sz="1800" kern="1200">
          <a:solidFill>
            <a:schemeClr val="tx1"/>
          </a:solidFill>
          <a:latin typeface="+mn-lt"/>
          <a:ea typeface="+mn-ea"/>
          <a:cs typeface="+mn-cs"/>
        </a:defRPr>
      </a:lvl5pPr>
      <a:lvl6pPr marL="2285419" algn="l" defTabSz="914168" rtl="0" eaLnBrk="1" latinLnBrk="0" hangingPunct="1">
        <a:defRPr sz="1800" kern="1200">
          <a:solidFill>
            <a:schemeClr val="tx1"/>
          </a:solidFill>
          <a:latin typeface="+mn-lt"/>
          <a:ea typeface="+mn-ea"/>
          <a:cs typeface="+mn-cs"/>
        </a:defRPr>
      </a:lvl6pPr>
      <a:lvl7pPr marL="2742504" algn="l" defTabSz="914168" rtl="0" eaLnBrk="1" latinLnBrk="0" hangingPunct="1">
        <a:defRPr sz="1800" kern="1200">
          <a:solidFill>
            <a:schemeClr val="tx1"/>
          </a:solidFill>
          <a:latin typeface="+mn-lt"/>
          <a:ea typeface="+mn-ea"/>
          <a:cs typeface="+mn-cs"/>
        </a:defRPr>
      </a:lvl7pPr>
      <a:lvl8pPr marL="3199587" algn="l" defTabSz="914168" rtl="0" eaLnBrk="1" latinLnBrk="0" hangingPunct="1">
        <a:defRPr sz="1800" kern="1200">
          <a:solidFill>
            <a:schemeClr val="tx1"/>
          </a:solidFill>
          <a:latin typeface="+mn-lt"/>
          <a:ea typeface="+mn-ea"/>
          <a:cs typeface="+mn-cs"/>
        </a:defRPr>
      </a:lvl8pPr>
      <a:lvl9pPr marL="3656671" algn="l" defTabSz="91416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6.png"/><Relationship Id="rId7"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www.immigration.govt.nz/nzeta"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www.immigration.govt.nz/nzeta"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6.png"/><Relationship Id="rId7" Type="http://schemas.openxmlformats.org/officeDocument/2006/relationships/hyperlink" Target="https://www.immigration.govt.nz/new-zealand-visas/apply-for-a-visa/tools-and-information/general-information/transit-visa-waiver-country"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www.immigration.govt.nz/new-zealand-visas/apply-for-a-visa/tools-and-information/general-information/visa-waiver-countries" TargetMode="External"/><Relationship Id="rId5" Type="http://schemas.openxmlformats.org/officeDocument/2006/relationships/hyperlink" Target="http://www.immigration.govt.nz/" TargetMode="External"/><Relationship Id="rId10" Type="http://schemas.openxmlformats.org/officeDocument/2006/relationships/image" Target="../media/image9.png"/><Relationship Id="rId4" Type="http://schemas.openxmlformats.org/officeDocument/2006/relationships/hyperlink" Target="http://www.immigration.govt.nz/nzeta" TargetMode="External"/><Relationship Id="rId9"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www.immigration.govt.nz/nzeta"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www.immigration.govt.nz/nzeta"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www.immigration.govt.nz/nzeta"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www.immigration.govt.nz/" TargetMode="External"/><Relationship Id="rId5" Type="http://schemas.openxmlformats.org/officeDocument/2006/relationships/hyperlink" Target="https://www.immigration.govt.nz/new-zealand-visas/already-have-a-visa/my-situation-has-changed/live/im-now-a-new-zealand-citizen-but-travel-on-my-old-passport" TargetMode="External"/><Relationship Id="rId4" Type="http://schemas.openxmlformats.org/officeDocument/2006/relationships/hyperlink" Target="http://www.immigration.govt.nz/nzeta"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hyperlink" Target="https://www.immigration.govt.nz/assist-migrants-and-students/other-industry-partners/tourism-partnership/nzeta-toolkit" TargetMode="External"/><Relationship Id="rId7"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6.jpeg"/><Relationship Id="rId11" Type="http://schemas.openxmlformats.org/officeDocument/2006/relationships/image" Target="../media/image5.png"/><Relationship Id="rId5" Type="http://schemas.openxmlformats.org/officeDocument/2006/relationships/image" Target="../media/image15.jpeg"/><Relationship Id="rId10" Type="http://schemas.openxmlformats.org/officeDocument/2006/relationships/image" Target="../media/image4.png"/><Relationship Id="rId4" Type="http://schemas.openxmlformats.org/officeDocument/2006/relationships/image" Target="../media/image6.png"/><Relationship Id="rId9" Type="http://schemas.openxmlformats.org/officeDocument/2006/relationships/image" Target="../media/image19.jpeg"/></Relationships>
</file>

<file path=ppt/slides/_rels/slide3.xml.rels><?xml version="1.0" encoding="UTF-8" standalone="yes"?>
<Relationships xmlns="http://schemas.openxmlformats.org/package/2006/relationships"><Relationship Id="rId3" Type="http://schemas.openxmlformats.org/officeDocument/2006/relationships/hyperlink" Target="https://www.immigration.govt.nz/new-zealand-visas/apply-for-a-visa/about-visa/nzeta" TargetMode="External"/><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hyperlink" Target="https://www.immigration.govt.nz/assist-migrants-and-students/other-industry-partners/tourism-partnership/nzeta-toolkit"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png"/><Relationship Id="rId7"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www.immigration.govt.nz/nzeta" TargetMode="External"/><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9675" y="2560261"/>
            <a:ext cx="7741250" cy="1444803"/>
          </a:xfrm>
        </p:spPr>
        <p:txBody>
          <a:bodyPr>
            <a:normAutofit fontScale="90000"/>
          </a:bodyPr>
          <a:lstStyle/>
          <a:p>
            <a:r>
              <a:rPr lang="en-NZ" sz="6000" b="1" dirty="0" smtClean="0">
                <a:latin typeface="Calibri Light" panose="020F0302020204030204" pitchFamily="34" charset="0"/>
              </a:rPr>
              <a:t>NZeTA</a:t>
            </a:r>
            <a:br>
              <a:rPr lang="en-NZ" sz="6000" b="1" dirty="0" smtClean="0">
                <a:latin typeface="Calibri Light" panose="020F0302020204030204" pitchFamily="34" charset="0"/>
              </a:rPr>
            </a:br>
            <a:r>
              <a:rPr lang="en-NZ" sz="6000" b="1" dirty="0" smtClean="0">
                <a:latin typeface="Calibri Light" panose="020F0302020204030204" pitchFamily="34" charset="0"/>
              </a:rPr>
              <a:t>Social media packs</a:t>
            </a:r>
            <a:endParaRPr lang="en-NZ" sz="3600" dirty="0">
              <a:latin typeface="Calibri Light" panose="020F0302020204030204" pitchFamily="34" charset="0"/>
            </a:endParaRPr>
          </a:p>
        </p:txBody>
      </p:sp>
      <p:sp>
        <p:nvSpPr>
          <p:cNvPr id="6" name="TextBox 5"/>
          <p:cNvSpPr txBox="1"/>
          <p:nvPr/>
        </p:nvSpPr>
        <p:spPr>
          <a:xfrm>
            <a:off x="1043608" y="4161274"/>
            <a:ext cx="7416824" cy="707886"/>
          </a:xfrm>
          <a:prstGeom prst="rect">
            <a:avLst/>
          </a:prstGeom>
          <a:noFill/>
        </p:spPr>
        <p:txBody>
          <a:bodyPr wrap="square" rtlCol="0">
            <a:spAutoFit/>
          </a:bodyPr>
          <a:lstStyle/>
          <a:p>
            <a:pPr defTabSz="913845"/>
            <a:r>
              <a:rPr lang="en-NZ" sz="2000" dirty="0" smtClean="0">
                <a:solidFill>
                  <a:schemeClr val="bg1"/>
                </a:solidFill>
                <a:latin typeface="Calibri Light" panose="020F0302020204030204" pitchFamily="34" charset="0"/>
              </a:rPr>
              <a:t>August 2019</a:t>
            </a:r>
          </a:p>
          <a:p>
            <a:pPr defTabSz="913845"/>
            <a:r>
              <a:rPr lang="en-NZ" sz="2000" dirty="0" smtClean="0">
                <a:solidFill>
                  <a:schemeClr val="bg1"/>
                </a:solidFill>
                <a:latin typeface="Calibri Light" panose="020F0302020204030204" pitchFamily="34" charset="0"/>
              </a:rPr>
              <a:t>A guide to posting on social media about the NZeTA</a:t>
            </a:r>
          </a:p>
        </p:txBody>
      </p:sp>
      <p:pic>
        <p:nvPicPr>
          <p:cNvPr id="3074" name="Picture 2" descr="\\wd.govt.nz\dfs\personal\homedrive\WNI5\allumg2\My Documents\NZeTA full logo suite May 2019\1 NZeTA logos\NZeTA - Primary logo\RGB\PNG\NZeTA-RGB-REV-NAVY.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404664"/>
            <a:ext cx="2592288" cy="1021204"/>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9"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401836" y="404664"/>
            <a:ext cx="8418636" cy="6314402"/>
            <a:chOff x="401836" y="404664"/>
            <a:chExt cx="8418636" cy="6314402"/>
          </a:xfrm>
        </p:grpSpPr>
        <p:pic>
          <p:nvPicPr>
            <p:cNvPr id="11" name="Picture 2" descr="\\wd.govt.nz\dfs\personal\homedrive\WNI5\allumg2\My Documents\NZeTA full logo suite May 2019\1 NZeTA logos\NZeTA - Primary logo\RGB\PNG\NZeTA-RGB-REV-NAVY.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1836" y="404664"/>
              <a:ext cx="2592288" cy="1021204"/>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467544" y="6309318"/>
              <a:ext cx="8352928" cy="409748"/>
              <a:chOff x="467544" y="6309318"/>
              <a:chExt cx="8352928" cy="409748"/>
            </a:xfrm>
          </p:grpSpPr>
          <p:pic>
            <p:nvPicPr>
              <p:cNvPr id="10"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06862" y="6309318"/>
                <a:ext cx="1613610" cy="40974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810373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92975" y="116632"/>
            <a:ext cx="8299130" cy="653106"/>
          </a:xfrm>
        </p:spPr>
        <p:txBody>
          <a:bodyPr>
            <a:noAutofit/>
          </a:bodyPr>
          <a:lstStyle/>
          <a:p>
            <a:pPr algn="l"/>
            <a:r>
              <a:rPr lang="en-NZ" altLang="en-US" sz="2400" b="1" dirty="0">
                <a:solidFill>
                  <a:srgbClr val="323849"/>
                </a:solidFill>
                <a:latin typeface="Calibri Light" panose="020F0302020204030204" pitchFamily="34" charset="0"/>
              </a:rPr>
              <a:t>Messaging for </a:t>
            </a:r>
            <a:r>
              <a:rPr lang="en-NZ" altLang="en-US" sz="2400" b="1" dirty="0" smtClean="0">
                <a:solidFill>
                  <a:srgbClr val="323849"/>
                </a:solidFill>
                <a:latin typeface="Calibri Light" panose="020F0302020204030204" pitchFamily="34" charset="0"/>
              </a:rPr>
              <a:t>visa </a:t>
            </a:r>
            <a:r>
              <a:rPr lang="en-NZ" altLang="en-US" sz="2400" b="1" dirty="0">
                <a:solidFill>
                  <a:srgbClr val="323849"/>
                </a:solidFill>
                <a:latin typeface="Calibri Light" panose="020F0302020204030204" pitchFamily="34" charset="0"/>
              </a:rPr>
              <a:t>waiver travellers</a:t>
            </a: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1221402741"/>
              </p:ext>
            </p:extLst>
          </p:nvPr>
        </p:nvGraphicFramePr>
        <p:xfrm>
          <a:off x="305272" y="836712"/>
          <a:ext cx="8659215" cy="2376264"/>
        </p:xfrm>
        <a:graphic>
          <a:graphicData uri="http://schemas.openxmlformats.org/drawingml/2006/table">
            <a:tbl>
              <a:tblPr firstRow="1" bandRow="1">
                <a:tableStyleId>{5C22544A-7EE6-4342-B048-85BDC9FD1C3A}</a:tableStyleId>
              </a:tblPr>
              <a:tblGrid>
                <a:gridCol w="2128833"/>
                <a:gridCol w="2128833"/>
                <a:gridCol w="2128833"/>
                <a:gridCol w="2272716"/>
              </a:tblGrid>
              <a:tr h="327887">
                <a:tc gridSpan="3">
                  <a:txBody>
                    <a:bodyPr/>
                    <a:lstStyle/>
                    <a:p>
                      <a:r>
                        <a:rPr lang="en-NZ" sz="1400" b="0" dirty="0" smtClean="0">
                          <a:solidFill>
                            <a:schemeClr val="bg1"/>
                          </a:solidFill>
                        </a:rPr>
                        <a:t>Messaging for: </a:t>
                      </a:r>
                      <a:r>
                        <a:rPr lang="en-NZ" sz="1400" b="1" dirty="0" smtClean="0">
                          <a:solidFill>
                            <a:schemeClr val="bg1"/>
                          </a:solidFill>
                        </a:rPr>
                        <a:t>visa waiver passengers </a:t>
                      </a:r>
                      <a:r>
                        <a:rPr lang="en-NZ" sz="1400" b="1" u="sng" dirty="0" smtClean="0">
                          <a:solidFill>
                            <a:schemeClr val="bg1"/>
                          </a:solidFill>
                        </a:rPr>
                        <a:t>before</a:t>
                      </a:r>
                      <a:r>
                        <a:rPr lang="en-NZ" sz="1400" b="1" baseline="0" dirty="0" smtClean="0">
                          <a:solidFill>
                            <a:schemeClr val="bg1"/>
                          </a:solidFill>
                        </a:rPr>
                        <a:t> 1 October 2019</a:t>
                      </a:r>
                      <a:endParaRPr lang="en-NZ" sz="1400" b="1" dirty="0" smtClean="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5B42F"/>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400" dirty="0" smtClean="0">
                          <a:solidFill>
                            <a:schemeClr val="bg1"/>
                          </a:solidFill>
                        </a:rPr>
                        <a:t>Image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5B42F"/>
                    </a:solidFill>
                  </a:tcPr>
                </a:tc>
              </a:tr>
              <a:tr h="2048377">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endParaRPr lang="en-NZ" sz="1050" dirty="0" smtClean="0">
                        <a:solidFill>
                          <a:schemeClr val="tx1"/>
                        </a:solidFill>
                        <a:latin typeface="Calibri" panose="020F0502020204030204" pitchFamily="34" charset="0"/>
                      </a:endParaRPr>
                    </a:p>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Visiting New Zealand? New</a:t>
                      </a:r>
                      <a:r>
                        <a:rPr lang="en-NZ" sz="1050" baseline="0" dirty="0" smtClean="0">
                          <a:solidFill>
                            <a:schemeClr val="tx1"/>
                          </a:solidFill>
                          <a:latin typeface="Calibri" panose="020F0502020204030204" pitchFamily="34" charset="0"/>
                        </a:rPr>
                        <a:t> rules mean that f</a:t>
                      </a:r>
                      <a:r>
                        <a:rPr lang="en-NZ" sz="1050" dirty="0" smtClean="0">
                          <a:solidFill>
                            <a:schemeClr val="tx1"/>
                          </a:solidFill>
                          <a:latin typeface="Calibri" panose="020F0502020204030204" pitchFamily="34" charset="0"/>
                        </a:rPr>
                        <a:t>rom 1 October 2019, you’ll need to hold an NZeTA (</a:t>
                      </a:r>
                      <a:r>
                        <a:rPr lang="en-NZ" sz="1050" baseline="0" dirty="0" smtClean="0">
                          <a:solidFill>
                            <a:schemeClr val="tx1"/>
                          </a:solidFill>
                          <a:latin typeface="Calibri" panose="020F0502020204030204" pitchFamily="34" charset="0"/>
                        </a:rPr>
                        <a:t>New Zealand Electronic Travel Authority) before you check in. Get it before you go on the official government website</a:t>
                      </a:r>
                    </a:p>
                    <a:p>
                      <a:pPr marL="0" marR="0" indent="0" algn="l" defTabSz="914006" rtl="0" eaLnBrk="1" fontAlgn="auto" latinLnBrk="0" hangingPunct="1">
                        <a:lnSpc>
                          <a:spcPct val="100000"/>
                        </a:lnSpc>
                        <a:spcBef>
                          <a:spcPts val="0"/>
                        </a:spcBef>
                        <a:spcAft>
                          <a:spcPts val="0"/>
                        </a:spcAft>
                        <a:buClrTx/>
                        <a:buSzTx/>
                        <a:buFontTx/>
                        <a:buNone/>
                        <a:tabLst/>
                        <a:defRPr/>
                      </a:pPr>
                      <a:r>
                        <a:rPr lang="en-NZ" sz="1050" baseline="0" dirty="0" smtClean="0">
                          <a:solidFill>
                            <a:schemeClr val="tx1"/>
                          </a:solidFill>
                          <a:latin typeface="Calibri" panose="020F0502020204030204" pitchFamily="34" charset="0"/>
                          <a:hlinkClick r:id="rId4"/>
                        </a:rPr>
                        <a:t>www.immigration.govt.nz/nzeta</a:t>
                      </a:r>
                      <a:endParaRPr lang="en-NZ" sz="1050" dirty="0" smtClean="0">
                        <a:solidFill>
                          <a:schemeClr val="tx1"/>
                        </a:solidFill>
                        <a:latin typeface="Calibri" panose="020F0502020204030204" pitchFamily="34" charset="0"/>
                      </a:endParaRPr>
                    </a:p>
                    <a:p>
                      <a:pPr marL="0" marR="0" indent="0" algn="l" defTabSz="914006" rtl="0" eaLnBrk="1" fontAlgn="auto" latinLnBrk="0" hangingPunct="1">
                        <a:lnSpc>
                          <a:spcPct val="100000"/>
                        </a:lnSpc>
                        <a:spcBef>
                          <a:spcPts val="0"/>
                        </a:spcBef>
                        <a:spcAft>
                          <a:spcPts val="0"/>
                        </a:spcAft>
                        <a:buClrTx/>
                        <a:buSzTx/>
                        <a:buFontTx/>
                        <a:buNone/>
                        <a:tabLst/>
                        <a:defRPr/>
                      </a:pP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Visiting</a:t>
                      </a:r>
                      <a:r>
                        <a:rPr lang="en-NZ" sz="1050" baseline="0" dirty="0" smtClean="0">
                          <a:solidFill>
                            <a:schemeClr val="tx1"/>
                          </a:solidFill>
                          <a:latin typeface="Calibri" panose="020F0502020204030204" pitchFamily="34" charset="0"/>
                        </a:rPr>
                        <a:t> New Zealand? From 1 October 2019, visitors from </a:t>
                      </a:r>
                      <a:r>
                        <a:rPr lang="en-NZ" sz="1050" u="sng" baseline="0" dirty="0" smtClean="0">
                          <a:solidFill>
                            <a:schemeClr val="tx1"/>
                          </a:solidFill>
                          <a:latin typeface="Calibri" panose="020F0502020204030204" pitchFamily="34" charset="0"/>
                        </a:rPr>
                        <a:t>INSERT YOUR COUNTRY </a:t>
                      </a:r>
                      <a:r>
                        <a:rPr lang="en-NZ" sz="1050" baseline="0" dirty="0" smtClean="0">
                          <a:solidFill>
                            <a:schemeClr val="tx1"/>
                          </a:solidFill>
                          <a:latin typeface="Calibri" panose="020F0502020204030204" pitchFamily="34" charset="0"/>
                        </a:rPr>
                        <a:t>will need an NZeTA (New Zealand Electronic Travel Authority) before they travel. Get it before you go on the official government website </a:t>
                      </a:r>
                      <a:r>
                        <a:rPr lang="en-NZ" sz="1050" baseline="0" dirty="0" smtClean="0">
                          <a:solidFill>
                            <a:schemeClr val="tx1"/>
                          </a:solidFill>
                          <a:latin typeface="Calibri" panose="020F0502020204030204" pitchFamily="34" charset="0"/>
                          <a:hlinkClick r:id="rId4"/>
                        </a:rPr>
                        <a:t>www.immigration.govt.nz/nzeta</a:t>
                      </a:r>
                      <a:endParaRPr lang="en-NZ" sz="1050" dirty="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baseline="0" dirty="0" smtClean="0">
                          <a:solidFill>
                            <a:schemeClr val="tx1"/>
                          </a:solidFill>
                          <a:latin typeface="Calibri" panose="020F0502020204030204" pitchFamily="34" charset="0"/>
                        </a:rPr>
                        <a:t>Travelling to or through New Zealand? From 1 October 2019, you’ll  need an NZeTA (New Zealand Electronic Travel Authority), even if you are just passing through on the way to another country. Get it before you go on the official government website </a:t>
                      </a:r>
                      <a:r>
                        <a:rPr lang="en-NZ" sz="1050" baseline="0" dirty="0" smtClean="0">
                          <a:solidFill>
                            <a:schemeClr val="tx1"/>
                          </a:solidFill>
                          <a:latin typeface="Calibri" panose="020F0502020204030204" pitchFamily="34" charset="0"/>
                          <a:hlinkClick r:id="rId4"/>
                        </a:rPr>
                        <a:t>www.immigration.govt.nz/nzeta</a:t>
                      </a: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NZ"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196255506"/>
              </p:ext>
            </p:extLst>
          </p:nvPr>
        </p:nvGraphicFramePr>
        <p:xfrm>
          <a:off x="312376" y="3429000"/>
          <a:ext cx="8659215" cy="2376264"/>
        </p:xfrm>
        <a:graphic>
          <a:graphicData uri="http://schemas.openxmlformats.org/drawingml/2006/table">
            <a:tbl>
              <a:tblPr firstRow="1" bandRow="1">
                <a:tableStyleId>{5C22544A-7EE6-4342-B048-85BDC9FD1C3A}</a:tableStyleId>
              </a:tblPr>
              <a:tblGrid>
                <a:gridCol w="2128833"/>
                <a:gridCol w="2128833"/>
                <a:gridCol w="2128833"/>
                <a:gridCol w="2272716"/>
              </a:tblGrid>
              <a:tr h="327887">
                <a:tc gridSpan="3">
                  <a:txBody>
                    <a:bodyPr/>
                    <a:lstStyle/>
                    <a:p>
                      <a:r>
                        <a:rPr lang="en-NZ" sz="1400" b="0" dirty="0" smtClean="0">
                          <a:solidFill>
                            <a:schemeClr val="bg1"/>
                          </a:solidFill>
                        </a:rPr>
                        <a:t>Messaging for: </a:t>
                      </a:r>
                      <a:r>
                        <a:rPr lang="en-NZ" sz="1400" b="1" dirty="0" smtClean="0">
                          <a:solidFill>
                            <a:schemeClr val="bg1"/>
                          </a:solidFill>
                        </a:rPr>
                        <a:t>visa waiver passengers </a:t>
                      </a:r>
                      <a:r>
                        <a:rPr lang="en-NZ" sz="1400" b="1" u="sng" dirty="0" smtClean="0">
                          <a:solidFill>
                            <a:schemeClr val="bg1"/>
                          </a:solidFill>
                        </a:rPr>
                        <a:t>after</a:t>
                      </a:r>
                      <a:r>
                        <a:rPr lang="en-NZ" sz="1400" b="1" dirty="0" smtClean="0">
                          <a:solidFill>
                            <a:schemeClr val="bg1"/>
                          </a:solidFill>
                        </a:rPr>
                        <a:t> </a:t>
                      </a:r>
                      <a:r>
                        <a:rPr lang="en-NZ" sz="1400" b="1" baseline="0" dirty="0" smtClean="0">
                          <a:solidFill>
                            <a:schemeClr val="bg1"/>
                          </a:solidFill>
                        </a:rPr>
                        <a:t>1 October 2019</a:t>
                      </a:r>
                      <a:endParaRPr lang="en-NZ" sz="1400" b="1" dirty="0" smtClean="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5B42F"/>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400" dirty="0" smtClean="0">
                          <a:solidFill>
                            <a:schemeClr val="bg1"/>
                          </a:solidFill>
                        </a:rPr>
                        <a:t>Image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5B42F"/>
                    </a:solidFill>
                  </a:tcPr>
                </a:tc>
              </a:tr>
              <a:tr h="2048377">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Visiting</a:t>
                      </a:r>
                      <a:r>
                        <a:rPr lang="en-NZ" sz="1050" baseline="0" dirty="0" smtClean="0">
                          <a:solidFill>
                            <a:schemeClr val="tx1"/>
                          </a:solidFill>
                          <a:latin typeface="Calibri" panose="020F0502020204030204" pitchFamily="34" charset="0"/>
                        </a:rPr>
                        <a:t> New Zealand? You’ll  need to hold an NZeTA (New Zealand Electronic Travel Authority) or you won’t be allowed to board your plane or cruise. Get it before you go on the official government website </a:t>
                      </a:r>
                      <a:r>
                        <a:rPr lang="en-NZ" sz="1050" baseline="0" dirty="0" smtClean="0">
                          <a:solidFill>
                            <a:schemeClr val="tx1"/>
                          </a:solidFill>
                          <a:latin typeface="Calibri" panose="020F0502020204030204" pitchFamily="34" charset="0"/>
                          <a:hlinkClick r:id="rId4"/>
                        </a:rPr>
                        <a:t>www.immigration.govt.nz/nzeta</a:t>
                      </a: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NZ" sz="1100" dirty="0" smtClean="0"/>
                        <a:t/>
                      </a:r>
                      <a:br>
                        <a:rPr lang="en-NZ" sz="1100" dirty="0" smtClean="0"/>
                      </a:br>
                      <a:r>
                        <a:rPr lang="en-NZ" sz="1050" dirty="0" smtClean="0">
                          <a:solidFill>
                            <a:schemeClr val="tx1"/>
                          </a:solidFill>
                          <a:latin typeface="Calibri" panose="020F0502020204030204" pitchFamily="34" charset="0"/>
                        </a:rPr>
                        <a:t>Travelling to </a:t>
                      </a:r>
                      <a:r>
                        <a:rPr lang="en-NZ" sz="1050" baseline="0" dirty="0" smtClean="0">
                          <a:solidFill>
                            <a:schemeClr val="tx1"/>
                          </a:solidFill>
                          <a:latin typeface="Calibri" panose="020F0502020204030204" pitchFamily="34" charset="0"/>
                        </a:rPr>
                        <a:t>New Zealand? Visitors from </a:t>
                      </a:r>
                      <a:r>
                        <a:rPr lang="en-NZ" sz="1050" u="sng" baseline="0" dirty="0" smtClean="0">
                          <a:solidFill>
                            <a:schemeClr val="tx1"/>
                          </a:solidFill>
                          <a:latin typeface="Calibri" panose="020F0502020204030204" pitchFamily="34" charset="0"/>
                        </a:rPr>
                        <a:t>INSERT YOUR COUNTRY </a:t>
                      </a:r>
                      <a:r>
                        <a:rPr lang="en-NZ" sz="1050" baseline="0" dirty="0" smtClean="0">
                          <a:solidFill>
                            <a:schemeClr val="tx1"/>
                          </a:solidFill>
                          <a:latin typeface="Calibri" panose="020F0502020204030204" pitchFamily="34" charset="0"/>
                        </a:rPr>
                        <a:t>need an NZeTA (New Zealand Electronic Travel Authority) before they travel. Get it before you go on the official government website </a:t>
                      </a:r>
                      <a:r>
                        <a:rPr lang="en-NZ" sz="1050" baseline="0" dirty="0" smtClean="0">
                          <a:solidFill>
                            <a:schemeClr val="tx1"/>
                          </a:solidFill>
                          <a:latin typeface="Calibri" panose="020F0502020204030204" pitchFamily="34" charset="0"/>
                          <a:hlinkClick r:id="rId4"/>
                        </a:rPr>
                        <a:t>www.immigration.govt.nz/nzeta</a:t>
                      </a:r>
                      <a:endParaRPr lang="en-NZ" sz="1050" dirty="0" smtClean="0">
                        <a:solidFill>
                          <a:schemeClr val="tx1"/>
                        </a:solidFill>
                        <a:latin typeface="Calibri" panose="020F0502020204030204" pitchFamily="34" charset="0"/>
                      </a:endParaRPr>
                    </a:p>
                    <a:p>
                      <a:endParaRPr lang="en-NZ"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100" u="sng" baseline="0" dirty="0" smtClean="0">
                          <a:solidFill>
                            <a:schemeClr val="tx1"/>
                          </a:solidFill>
                          <a:latin typeface="Calibri" panose="020F0502020204030204" pitchFamily="34" charset="0"/>
                        </a:rPr>
                        <a:t/>
                      </a:r>
                      <a:br>
                        <a:rPr lang="en-NZ" sz="1100" u="sng" baseline="0" dirty="0" smtClean="0">
                          <a:solidFill>
                            <a:schemeClr val="tx1"/>
                          </a:solidFill>
                          <a:latin typeface="Calibri" panose="020F0502020204030204" pitchFamily="34" charset="0"/>
                        </a:rPr>
                      </a:br>
                      <a:r>
                        <a:rPr lang="en-NZ" sz="1050" baseline="0" dirty="0" smtClean="0">
                          <a:solidFill>
                            <a:schemeClr val="tx1"/>
                          </a:solidFill>
                          <a:latin typeface="Calibri" panose="020F0502020204030204" pitchFamily="34" charset="0"/>
                        </a:rPr>
                        <a:t>Travelling to or through New Zealand? You’ll need an NZeTA (New Zealand Electronic Travel Authority), even if you are just passing through on the way to another country. Get it before you go on the official government website </a:t>
                      </a:r>
                      <a:r>
                        <a:rPr lang="en-NZ" sz="1050" baseline="0" dirty="0" smtClean="0">
                          <a:solidFill>
                            <a:schemeClr val="tx1"/>
                          </a:solidFill>
                          <a:latin typeface="Calibri" panose="020F0502020204030204" pitchFamily="34" charset="0"/>
                          <a:hlinkClick r:id="rId4"/>
                        </a:rPr>
                        <a:t>www.immigration.govt.nz/nzeta</a:t>
                      </a:r>
                      <a:endParaRPr lang="en-NZ" sz="1050" dirty="0" smtClean="0">
                        <a:solidFill>
                          <a:schemeClr val="tx1"/>
                        </a:solidFill>
                        <a:latin typeface="Calibri" panose="020F0502020204030204" pitchFamily="34" charset="0"/>
                      </a:endParaRPr>
                    </a:p>
                    <a:p>
                      <a:endParaRPr lang="en-NZ"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NZ"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pSp>
        <p:nvGrpSpPr>
          <p:cNvPr id="20" name="Group 19"/>
          <p:cNvGrpSpPr/>
          <p:nvPr/>
        </p:nvGrpSpPr>
        <p:grpSpPr>
          <a:xfrm>
            <a:off x="0" y="6041427"/>
            <a:ext cx="9144000" cy="816573"/>
            <a:chOff x="0" y="6041427"/>
            <a:chExt cx="9144000" cy="816573"/>
          </a:xfrm>
        </p:grpSpPr>
        <p:sp>
          <p:nvSpPr>
            <p:cNvPr id="21" name="Rectangle 20"/>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2" name="Rectangle 21"/>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23" name="Rectangle 22"/>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4" name="Picture 3" descr="\\wd.govt.nz\dfs\personal\homedrive\WNI5\allumg2\my pictures\inz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wd.govt.nz\dfs\personal\homedrive\WNI5\allumg2\my pictures\nzgovt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10</a:t>
            </a:fld>
            <a:endParaRPr lang="en-NZ" dirty="0">
              <a:solidFill>
                <a:prstClr val="black">
                  <a:tint val="75000"/>
                </a:prstClr>
              </a:solidFill>
            </a:endParaRPr>
          </a:p>
        </p:txBody>
      </p:sp>
      <p:pic>
        <p:nvPicPr>
          <p:cNvPr id="15" name="Picture 2" descr="\\wd.govt.nz\dfs\personal\homedrive\WNI5\allumg2\My Documents\My Received Files\NZeTA social media image - New Travel Rules for New Zealand You'll need an NZeTA 1200 x 1200 - August 2019.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48464" y="1268760"/>
            <a:ext cx="180000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wd.govt.nz\dfs\personal\homedrive\WNI5\allumg2\My Documents\My Received Files\NZeTA social media image - Visiting New Zealand You'll need an NZeTA 1200 x 1200 - August 2019.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48464" y="3861048"/>
            <a:ext cx="1800000" cy="18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1662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23528" y="908720"/>
            <a:ext cx="8496944" cy="4752528"/>
          </a:xfrm>
        </p:spPr>
        <p:txBody>
          <a:bodyPr>
            <a:noAutofit/>
          </a:bodyPr>
          <a:lstStyle/>
          <a:p>
            <a:pPr marL="0" indent="0">
              <a:buNone/>
            </a:pPr>
            <a:endParaRPr lang="en-NZ" b="1" dirty="0" smtClean="0">
              <a:solidFill>
                <a:prstClr val="black"/>
              </a:solidFill>
              <a:latin typeface="Calibri Light" panose="020F0302020204030204" pitchFamily="34" charset="0"/>
            </a:endParaRPr>
          </a:p>
          <a:p>
            <a:pPr marL="0" indent="0">
              <a:buNone/>
            </a:pPr>
            <a:endParaRPr lang="en-NZ" b="1" dirty="0">
              <a:solidFill>
                <a:prstClr val="black"/>
              </a:solidFill>
              <a:latin typeface="Calibri Light" panose="020F0302020204030204" pitchFamily="34" charset="0"/>
            </a:endParaRPr>
          </a:p>
          <a:p>
            <a:pPr marL="0" indent="0">
              <a:buNone/>
            </a:pPr>
            <a:r>
              <a:rPr lang="en-NZ" b="1" dirty="0" smtClean="0">
                <a:solidFill>
                  <a:srgbClr val="00B1E3"/>
                </a:solidFill>
                <a:latin typeface="Calibri Light" panose="020F0302020204030204" pitchFamily="34" charset="0"/>
              </a:rPr>
              <a:t>/ / Messaging for</a:t>
            </a:r>
            <a:r>
              <a:rPr lang="en-NZ" b="1" dirty="0" smtClean="0">
                <a:solidFill>
                  <a:prstClr val="black"/>
                </a:solidFill>
                <a:latin typeface="Calibri Light" panose="020F0302020204030204" pitchFamily="34" charset="0"/>
              </a:rPr>
              <a:t/>
            </a:r>
            <a:br>
              <a:rPr lang="en-NZ" b="1" dirty="0" smtClean="0">
                <a:solidFill>
                  <a:prstClr val="black"/>
                </a:solidFill>
                <a:latin typeface="Calibri Light" panose="020F0302020204030204" pitchFamily="34" charset="0"/>
              </a:rPr>
            </a:br>
            <a:r>
              <a:rPr lang="en-NZ" dirty="0">
                <a:solidFill>
                  <a:prstClr val="black"/>
                </a:solidFill>
                <a:latin typeface="Calibri Light" panose="020F0302020204030204" pitchFamily="34" charset="0"/>
              </a:rPr>
              <a:t>T</a:t>
            </a:r>
            <a:r>
              <a:rPr lang="en-NZ" dirty="0" smtClean="0">
                <a:solidFill>
                  <a:prstClr val="black"/>
                </a:solidFill>
                <a:latin typeface="Calibri Light" panose="020F0302020204030204" pitchFamily="34" charset="0"/>
              </a:rPr>
              <a:t>ransit passengers from transit visa waiver countries</a:t>
            </a:r>
            <a:endParaRPr lang="en-NZ" b="1" dirty="0" smtClean="0">
              <a:solidFill>
                <a:prstClr val="black"/>
              </a:solidFill>
              <a:latin typeface="Calibri Light" panose="020F0302020204030204" pitchFamily="34" charset="0"/>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0" y="6041427"/>
            <a:ext cx="9144000" cy="816573"/>
            <a:chOff x="0" y="6041427"/>
            <a:chExt cx="9144000" cy="816573"/>
          </a:xfrm>
        </p:grpSpPr>
        <p:sp>
          <p:nvSpPr>
            <p:cNvPr id="17" name="Rectangle 16"/>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8" name="Rectangle 17"/>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19" name="Rectangle 18"/>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0"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2"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11</a:t>
            </a:fld>
            <a:endParaRPr lang="en-NZ" dirty="0">
              <a:solidFill>
                <a:prstClr val="black">
                  <a:tint val="75000"/>
                </a:prstClr>
              </a:solidFill>
            </a:endParaRPr>
          </a:p>
        </p:txBody>
      </p:sp>
    </p:spTree>
    <p:extLst>
      <p:ext uri="{BB962C8B-B14F-4D97-AF65-F5344CB8AC3E}">
        <p14:creationId xmlns:p14="http://schemas.microsoft.com/office/powerpoint/2010/main" val="2738844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92975" y="116632"/>
            <a:ext cx="8299130" cy="653106"/>
          </a:xfrm>
        </p:spPr>
        <p:txBody>
          <a:bodyPr>
            <a:noAutofit/>
          </a:bodyPr>
          <a:lstStyle/>
          <a:p>
            <a:pPr algn="l"/>
            <a:r>
              <a:rPr lang="en-NZ" altLang="en-US" sz="2400" b="1" dirty="0" smtClean="0">
                <a:solidFill>
                  <a:srgbClr val="323849"/>
                </a:solidFill>
                <a:latin typeface="Calibri Light" panose="020F0302020204030204" pitchFamily="34" charset="0"/>
              </a:rPr>
              <a:t>Messaging </a:t>
            </a:r>
            <a:r>
              <a:rPr lang="en-NZ" altLang="en-US" sz="2400" b="1" dirty="0">
                <a:solidFill>
                  <a:srgbClr val="323849"/>
                </a:solidFill>
                <a:latin typeface="Calibri Light" panose="020F0302020204030204" pitchFamily="34" charset="0"/>
              </a:rPr>
              <a:t>for </a:t>
            </a:r>
            <a:r>
              <a:rPr lang="en-NZ" altLang="en-US" sz="2400" b="1" u="sng" dirty="0">
                <a:solidFill>
                  <a:srgbClr val="323849"/>
                </a:solidFill>
                <a:latin typeface="Calibri Light" panose="020F0302020204030204" pitchFamily="34" charset="0"/>
              </a:rPr>
              <a:t>transit</a:t>
            </a:r>
            <a:r>
              <a:rPr lang="en-NZ" altLang="en-US" sz="2400" b="1" dirty="0">
                <a:solidFill>
                  <a:srgbClr val="323849"/>
                </a:solidFill>
                <a:latin typeface="Calibri Light" panose="020F0302020204030204" pitchFamily="34" charset="0"/>
              </a:rPr>
              <a:t> visa waiver </a:t>
            </a:r>
            <a:r>
              <a:rPr lang="en-NZ" altLang="en-US" sz="2400" b="1" dirty="0" smtClean="0">
                <a:solidFill>
                  <a:srgbClr val="323849"/>
                </a:solidFill>
                <a:latin typeface="Calibri Light" panose="020F0302020204030204" pitchFamily="34" charset="0"/>
              </a:rPr>
              <a:t>passengers</a:t>
            </a:r>
            <a:endParaRPr lang="en-NZ" altLang="en-US" sz="2400" b="1" dirty="0">
              <a:solidFill>
                <a:srgbClr val="323849"/>
              </a:solidFill>
              <a:latin typeface="Calibri Light" panose="020F0302020204030204" pitchFamily="34" charset="0"/>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55099837"/>
              </p:ext>
            </p:extLst>
          </p:nvPr>
        </p:nvGraphicFramePr>
        <p:xfrm>
          <a:off x="305272" y="836712"/>
          <a:ext cx="8659215" cy="2376264"/>
        </p:xfrm>
        <a:graphic>
          <a:graphicData uri="http://schemas.openxmlformats.org/drawingml/2006/table">
            <a:tbl>
              <a:tblPr firstRow="1" bandRow="1">
                <a:tableStyleId>{5C22544A-7EE6-4342-B048-85BDC9FD1C3A}</a:tableStyleId>
              </a:tblPr>
              <a:tblGrid>
                <a:gridCol w="2128833"/>
                <a:gridCol w="2128833"/>
                <a:gridCol w="2128833"/>
                <a:gridCol w="2272716"/>
              </a:tblGrid>
              <a:tr h="327887">
                <a:tc gridSpan="3">
                  <a:txBody>
                    <a:bodyPr/>
                    <a:lstStyle/>
                    <a:p>
                      <a:r>
                        <a:rPr lang="en-NZ" sz="1400" b="0" dirty="0" smtClean="0">
                          <a:solidFill>
                            <a:schemeClr val="bg1"/>
                          </a:solidFill>
                        </a:rPr>
                        <a:t>Messaging for: </a:t>
                      </a:r>
                      <a:r>
                        <a:rPr lang="en-NZ" sz="1400" b="1" dirty="0" smtClean="0">
                          <a:solidFill>
                            <a:schemeClr val="bg1"/>
                          </a:solidFill>
                        </a:rPr>
                        <a:t>transit visa waiver passengers </a:t>
                      </a:r>
                      <a:r>
                        <a:rPr lang="en-NZ" sz="1400" b="1" u="sng" dirty="0" smtClean="0">
                          <a:solidFill>
                            <a:schemeClr val="bg1"/>
                          </a:solidFill>
                        </a:rPr>
                        <a:t>before</a:t>
                      </a:r>
                      <a:r>
                        <a:rPr lang="en-NZ" sz="1400" b="1" baseline="0" dirty="0" smtClean="0">
                          <a:solidFill>
                            <a:schemeClr val="bg1"/>
                          </a:solidFill>
                        </a:rPr>
                        <a:t> 1 October 2019</a:t>
                      </a:r>
                      <a:endParaRPr lang="en-NZ" sz="1400" b="1" dirty="0" smtClean="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1E3"/>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400" dirty="0" smtClean="0">
                          <a:solidFill>
                            <a:schemeClr val="bg1"/>
                          </a:solidFill>
                        </a:rPr>
                        <a:t>Image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1E3"/>
                    </a:solidFill>
                  </a:tcPr>
                </a:tc>
              </a:tr>
              <a:tr h="2048377">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Flying</a:t>
                      </a:r>
                      <a:r>
                        <a:rPr lang="en-NZ" sz="1050" baseline="0" dirty="0" smtClean="0">
                          <a:solidFill>
                            <a:schemeClr val="tx1"/>
                          </a:solidFill>
                          <a:latin typeface="Calibri" panose="020F0502020204030204" pitchFamily="34" charset="0"/>
                        </a:rPr>
                        <a:t> via </a:t>
                      </a:r>
                      <a:r>
                        <a:rPr lang="en-NZ" sz="1050" dirty="0" smtClean="0">
                          <a:solidFill>
                            <a:schemeClr val="tx1"/>
                          </a:solidFill>
                          <a:latin typeface="Calibri" panose="020F0502020204030204" pitchFamily="34" charset="0"/>
                        </a:rPr>
                        <a:t>New Zealand on the way to another country? Don’t get held up at check in.</a:t>
                      </a:r>
                      <a:r>
                        <a:rPr lang="en-NZ" sz="1050" baseline="0" dirty="0" smtClean="0">
                          <a:solidFill>
                            <a:schemeClr val="tx1"/>
                          </a:solidFill>
                          <a:latin typeface="Calibri" panose="020F0502020204030204" pitchFamily="34" charset="0"/>
                        </a:rPr>
                        <a:t> From 1 October 2019, you must have an </a:t>
                      </a:r>
                      <a:r>
                        <a:rPr lang="en-NZ" sz="1050" dirty="0" smtClean="0">
                          <a:solidFill>
                            <a:schemeClr val="tx1"/>
                          </a:solidFill>
                          <a:latin typeface="Calibri" panose="020F0502020204030204" pitchFamily="34" charset="0"/>
                        </a:rPr>
                        <a:t>NZeTA (</a:t>
                      </a:r>
                      <a:r>
                        <a:rPr lang="en-NZ" sz="1050" baseline="0" dirty="0" smtClean="0">
                          <a:solidFill>
                            <a:schemeClr val="tx1"/>
                          </a:solidFill>
                          <a:latin typeface="Calibri" panose="020F0502020204030204" pitchFamily="34" charset="0"/>
                        </a:rPr>
                        <a:t>New Zealand Electronic Travel Authority) to pass through New Zealand as a transit passenger. Get it before you go on the official government website </a:t>
                      </a:r>
                      <a:r>
                        <a:rPr lang="en-NZ" sz="1050" baseline="0" dirty="0" smtClean="0">
                          <a:solidFill>
                            <a:schemeClr val="tx1"/>
                          </a:solidFill>
                          <a:latin typeface="Calibri" panose="020F0502020204030204" pitchFamily="34" charset="0"/>
                          <a:hlinkClick r:id="rId4"/>
                        </a:rPr>
                        <a:t>www.immigration.govt.nz/nzeta</a:t>
                      </a:r>
                      <a:endParaRPr lang="en-NZ" sz="1050" dirty="0" smtClean="0">
                        <a:solidFill>
                          <a:schemeClr val="tx1"/>
                        </a:solidFill>
                        <a:latin typeface="Calibri" panose="020F0502020204030204" pitchFamily="34" charset="0"/>
                      </a:endParaRPr>
                    </a:p>
                    <a:p>
                      <a:pPr marL="0" marR="0" indent="0" algn="l" defTabSz="914006" rtl="0" eaLnBrk="1" fontAlgn="auto" latinLnBrk="0" hangingPunct="1">
                        <a:lnSpc>
                          <a:spcPct val="100000"/>
                        </a:lnSpc>
                        <a:spcBef>
                          <a:spcPts val="0"/>
                        </a:spcBef>
                        <a:spcAft>
                          <a:spcPts val="0"/>
                        </a:spcAft>
                        <a:buClrTx/>
                        <a:buSzTx/>
                        <a:buFontTx/>
                        <a:buNone/>
                        <a:tabLst/>
                        <a:defRPr/>
                      </a:pP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Flying</a:t>
                      </a:r>
                      <a:r>
                        <a:rPr lang="en-NZ" sz="1050" baseline="0" dirty="0" smtClean="0">
                          <a:solidFill>
                            <a:schemeClr val="tx1"/>
                          </a:solidFill>
                          <a:latin typeface="Calibri" panose="020F0502020204030204" pitchFamily="34" charset="0"/>
                        </a:rPr>
                        <a:t> via </a:t>
                      </a:r>
                      <a:r>
                        <a:rPr lang="en-NZ" sz="1050" dirty="0" smtClean="0">
                          <a:solidFill>
                            <a:schemeClr val="tx1"/>
                          </a:solidFill>
                          <a:latin typeface="Calibri" panose="020F0502020204030204" pitchFamily="34" charset="0"/>
                        </a:rPr>
                        <a:t>New Zealand on the way to another country? New</a:t>
                      </a:r>
                      <a:r>
                        <a:rPr lang="en-NZ" sz="1050" baseline="0" dirty="0" smtClean="0">
                          <a:solidFill>
                            <a:schemeClr val="tx1"/>
                          </a:solidFill>
                          <a:latin typeface="Calibri" panose="020F0502020204030204" pitchFamily="34" charset="0"/>
                        </a:rPr>
                        <a:t> rules mean that f</a:t>
                      </a:r>
                      <a:r>
                        <a:rPr lang="en-NZ" sz="1050" dirty="0" smtClean="0">
                          <a:solidFill>
                            <a:schemeClr val="tx1"/>
                          </a:solidFill>
                          <a:latin typeface="Calibri" panose="020F0502020204030204" pitchFamily="34" charset="0"/>
                        </a:rPr>
                        <a:t>rom 1 October 2019, you’ll need to hold an NZeTA (</a:t>
                      </a:r>
                      <a:r>
                        <a:rPr lang="en-NZ" sz="1050" baseline="0" dirty="0" smtClean="0">
                          <a:solidFill>
                            <a:schemeClr val="tx1"/>
                          </a:solidFill>
                          <a:latin typeface="Calibri" panose="020F0502020204030204" pitchFamily="34" charset="0"/>
                        </a:rPr>
                        <a:t>New Zealand Electronic Travel Authority) before you check in. </a:t>
                      </a:r>
                      <a:r>
                        <a:rPr lang="en-NZ" sz="1050" dirty="0" smtClean="0">
                          <a:solidFill>
                            <a:schemeClr val="tx1"/>
                          </a:solidFill>
                          <a:latin typeface="Calibri" panose="020F0502020204030204" pitchFamily="34" charset="0"/>
                        </a:rPr>
                        <a:t> Get yours now at</a:t>
                      </a:r>
                    </a:p>
                    <a:p>
                      <a:pPr marL="0" marR="0" indent="0" algn="l" defTabSz="914006" rtl="0" eaLnBrk="1" fontAlgn="auto" latinLnBrk="0" hangingPunct="1">
                        <a:lnSpc>
                          <a:spcPct val="100000"/>
                        </a:lnSpc>
                        <a:spcBef>
                          <a:spcPts val="0"/>
                        </a:spcBef>
                        <a:spcAft>
                          <a:spcPts val="0"/>
                        </a:spcAft>
                        <a:buClrTx/>
                        <a:buSzTx/>
                        <a:buFontTx/>
                        <a:buNone/>
                        <a:tabLst/>
                        <a:defRPr/>
                      </a:pPr>
                      <a:r>
                        <a:rPr lang="en-NZ" sz="1050" baseline="0" dirty="0" smtClean="0">
                          <a:solidFill>
                            <a:schemeClr val="tx1"/>
                          </a:solidFill>
                          <a:latin typeface="Calibri" panose="020F0502020204030204" pitchFamily="34" charset="0"/>
                          <a:hlinkClick r:id="rId4"/>
                        </a:rPr>
                        <a:t>www.immigration.govt.nz/nzeta</a:t>
                      </a: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Flying</a:t>
                      </a:r>
                      <a:r>
                        <a:rPr lang="en-NZ" sz="1050" baseline="0" dirty="0" smtClean="0">
                          <a:solidFill>
                            <a:schemeClr val="tx1"/>
                          </a:solidFill>
                          <a:latin typeface="Calibri" panose="020F0502020204030204" pitchFamily="34" charset="0"/>
                        </a:rPr>
                        <a:t> via </a:t>
                      </a:r>
                      <a:r>
                        <a:rPr lang="en-NZ" sz="1050" dirty="0" smtClean="0">
                          <a:solidFill>
                            <a:schemeClr val="tx1"/>
                          </a:solidFill>
                          <a:latin typeface="Calibri" panose="020F0502020204030204" pitchFamily="34" charset="0"/>
                        </a:rPr>
                        <a:t>New Zealand on the way to another country? From</a:t>
                      </a:r>
                      <a:r>
                        <a:rPr lang="en-NZ" sz="1050" baseline="0" dirty="0" smtClean="0">
                          <a:solidFill>
                            <a:schemeClr val="tx1"/>
                          </a:solidFill>
                          <a:latin typeface="Calibri" panose="020F0502020204030204" pitchFamily="34" charset="0"/>
                        </a:rPr>
                        <a:t> 1 October 2019, </a:t>
                      </a:r>
                      <a:r>
                        <a:rPr lang="en-NZ" sz="1050" u="sng" baseline="0" dirty="0" smtClean="0">
                          <a:solidFill>
                            <a:schemeClr val="tx1"/>
                          </a:solidFill>
                          <a:latin typeface="Calibri" panose="020F0502020204030204" pitchFamily="34" charset="0"/>
                        </a:rPr>
                        <a:t>INSERT YOUR COUNTRY </a:t>
                      </a:r>
                      <a:r>
                        <a:rPr lang="en-NZ" sz="1050" u="none" baseline="0" dirty="0" smtClean="0">
                          <a:solidFill>
                            <a:schemeClr val="tx1"/>
                          </a:solidFill>
                          <a:latin typeface="Calibri" panose="020F0502020204030204" pitchFamily="34" charset="0"/>
                        </a:rPr>
                        <a:t>passport holders need an NZeTA </a:t>
                      </a:r>
                      <a:r>
                        <a:rPr lang="en-NZ" sz="1050" dirty="0" smtClean="0">
                          <a:solidFill>
                            <a:schemeClr val="tx1"/>
                          </a:solidFill>
                          <a:latin typeface="Calibri" panose="020F0502020204030204" pitchFamily="34" charset="0"/>
                        </a:rPr>
                        <a:t>(</a:t>
                      </a:r>
                      <a:r>
                        <a:rPr lang="en-NZ" sz="1050" baseline="0" dirty="0" smtClean="0">
                          <a:solidFill>
                            <a:schemeClr val="tx1"/>
                          </a:solidFill>
                          <a:latin typeface="Calibri" panose="020F0502020204030204" pitchFamily="34" charset="0"/>
                        </a:rPr>
                        <a:t>New Zealand Electronic Travel Authority) to pass through New Zealand on the way to another country. If you want to enter New Zealand, you’ll still need a visa. Learn more at </a:t>
                      </a:r>
                      <a:r>
                        <a:rPr lang="en-NZ" sz="1050" baseline="0" dirty="0" smtClean="0">
                          <a:solidFill>
                            <a:schemeClr val="tx1"/>
                          </a:solidFill>
                          <a:latin typeface="Calibri" panose="020F0502020204030204" pitchFamily="34" charset="0"/>
                          <a:hlinkClick r:id="rId4"/>
                        </a:rPr>
                        <a:t>www.immigration.govt.nz/nzeta</a:t>
                      </a: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NZ"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042130905"/>
              </p:ext>
            </p:extLst>
          </p:nvPr>
        </p:nvGraphicFramePr>
        <p:xfrm>
          <a:off x="312376" y="3429000"/>
          <a:ext cx="8659215" cy="2469107"/>
        </p:xfrm>
        <a:graphic>
          <a:graphicData uri="http://schemas.openxmlformats.org/drawingml/2006/table">
            <a:tbl>
              <a:tblPr firstRow="1" bandRow="1">
                <a:tableStyleId>{5C22544A-7EE6-4342-B048-85BDC9FD1C3A}</a:tableStyleId>
              </a:tblPr>
              <a:tblGrid>
                <a:gridCol w="2128833"/>
                <a:gridCol w="2128833"/>
                <a:gridCol w="2128833"/>
                <a:gridCol w="2272716"/>
              </a:tblGrid>
              <a:tr h="327887">
                <a:tc gridSpan="3">
                  <a:txBody>
                    <a:bodyPr/>
                    <a:lstStyle/>
                    <a:p>
                      <a:r>
                        <a:rPr lang="en-NZ" sz="1400" b="0" dirty="0" smtClean="0">
                          <a:solidFill>
                            <a:schemeClr val="bg1"/>
                          </a:solidFill>
                        </a:rPr>
                        <a:t>Messaging for: </a:t>
                      </a:r>
                      <a:r>
                        <a:rPr lang="en-NZ" sz="1400" b="1" dirty="0" smtClean="0">
                          <a:solidFill>
                            <a:schemeClr val="bg1"/>
                          </a:solidFill>
                        </a:rPr>
                        <a:t>transit visa waiver passengers </a:t>
                      </a:r>
                      <a:r>
                        <a:rPr lang="en-NZ" sz="1400" b="1" u="sng" dirty="0" smtClean="0">
                          <a:solidFill>
                            <a:schemeClr val="bg1"/>
                          </a:solidFill>
                        </a:rPr>
                        <a:t>after</a:t>
                      </a:r>
                      <a:r>
                        <a:rPr lang="en-NZ" sz="1400" b="1" dirty="0" smtClean="0">
                          <a:solidFill>
                            <a:schemeClr val="bg1"/>
                          </a:solidFill>
                        </a:rPr>
                        <a:t> </a:t>
                      </a:r>
                      <a:r>
                        <a:rPr lang="en-NZ" sz="1400" b="1" baseline="0" dirty="0" smtClean="0">
                          <a:solidFill>
                            <a:schemeClr val="bg1"/>
                          </a:solidFill>
                        </a:rPr>
                        <a:t>1 October 2019</a:t>
                      </a:r>
                      <a:endParaRPr lang="en-NZ" sz="1400" b="1" dirty="0" smtClean="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1E3"/>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400" dirty="0" smtClean="0">
                          <a:solidFill>
                            <a:schemeClr val="bg1"/>
                          </a:solidFill>
                        </a:rPr>
                        <a:t>Image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1E3"/>
                    </a:solidFill>
                  </a:tcPr>
                </a:tc>
              </a:tr>
              <a:tr h="2048377">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Flying</a:t>
                      </a:r>
                      <a:r>
                        <a:rPr lang="en-NZ" sz="1050" baseline="0" dirty="0" smtClean="0">
                          <a:solidFill>
                            <a:schemeClr val="tx1"/>
                          </a:solidFill>
                          <a:latin typeface="Calibri" panose="020F0502020204030204" pitchFamily="34" charset="0"/>
                        </a:rPr>
                        <a:t> via </a:t>
                      </a:r>
                      <a:r>
                        <a:rPr lang="en-NZ" sz="1050" dirty="0" smtClean="0">
                          <a:solidFill>
                            <a:schemeClr val="tx1"/>
                          </a:solidFill>
                          <a:latin typeface="Calibri" panose="020F0502020204030204" pitchFamily="34" charset="0"/>
                        </a:rPr>
                        <a:t>New Zealand on the way to another country? Don’t get held up at check in.</a:t>
                      </a:r>
                      <a:r>
                        <a:rPr lang="en-NZ" sz="1050" baseline="0" dirty="0" smtClean="0">
                          <a:solidFill>
                            <a:schemeClr val="tx1"/>
                          </a:solidFill>
                          <a:latin typeface="Calibri" panose="020F0502020204030204" pitchFamily="34" charset="0"/>
                        </a:rPr>
                        <a:t> You must have an </a:t>
                      </a:r>
                      <a:r>
                        <a:rPr lang="en-NZ" sz="1050" dirty="0" smtClean="0">
                          <a:solidFill>
                            <a:schemeClr val="tx1"/>
                          </a:solidFill>
                          <a:latin typeface="Calibri" panose="020F0502020204030204" pitchFamily="34" charset="0"/>
                        </a:rPr>
                        <a:t>NZeTA (</a:t>
                      </a:r>
                      <a:r>
                        <a:rPr lang="en-NZ" sz="1050" baseline="0" dirty="0" smtClean="0">
                          <a:solidFill>
                            <a:schemeClr val="tx1"/>
                          </a:solidFill>
                          <a:latin typeface="Calibri" panose="020F0502020204030204" pitchFamily="34" charset="0"/>
                        </a:rPr>
                        <a:t>New Zealand Electronic Travel Authority) to pass through New Zealand as a transit passenger. Get it before you go on the official government website </a:t>
                      </a:r>
                      <a:r>
                        <a:rPr lang="en-NZ" sz="1050" baseline="0" dirty="0" smtClean="0">
                          <a:solidFill>
                            <a:schemeClr val="tx1"/>
                          </a:solidFill>
                          <a:latin typeface="Calibri" panose="020F0502020204030204" pitchFamily="34" charset="0"/>
                          <a:hlinkClick r:id="rId4"/>
                        </a:rPr>
                        <a:t>www.immigration.govt.nz/nzeta</a:t>
                      </a: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NZ" sz="1100" dirty="0" smtClean="0"/>
                        <a:t/>
                      </a:r>
                      <a:br>
                        <a:rPr lang="en-NZ" sz="1100" dirty="0" smtClean="0"/>
                      </a:br>
                      <a:r>
                        <a:rPr lang="en-NZ" sz="1050" dirty="0" smtClean="0"/>
                        <a:t>Flying via New Zealand on the way to another country? You need to hold an NZeTA (New Zealand Electronic Travel Authority) before you check in.  Learn</a:t>
                      </a:r>
                      <a:r>
                        <a:rPr lang="en-NZ" sz="1050" baseline="0" dirty="0" smtClean="0"/>
                        <a:t> more at </a:t>
                      </a:r>
                      <a:r>
                        <a:rPr lang="en-NZ" sz="1100" dirty="0" smtClean="0">
                          <a:hlinkClick r:id="rId4"/>
                        </a:rPr>
                        <a:t>www.immigration.govt.nz/nzeta</a:t>
                      </a:r>
                      <a:r>
                        <a:rPr lang="en-NZ" sz="1100" dirty="0" smtClean="0"/>
                        <a:t/>
                      </a:r>
                      <a:br>
                        <a:rPr lang="en-NZ" sz="1100" dirty="0" smtClean="0"/>
                      </a:br>
                      <a:endParaRPr lang="en-NZ" sz="1100" dirty="0" smtClean="0"/>
                    </a:p>
                    <a:p>
                      <a:endParaRPr lang="en-NZ"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100" u="sng" baseline="0" dirty="0" smtClean="0">
                          <a:solidFill>
                            <a:schemeClr val="tx1"/>
                          </a:solidFill>
                          <a:latin typeface="Calibri" panose="020F0502020204030204" pitchFamily="34" charset="0"/>
                        </a:rPr>
                        <a:t/>
                      </a:r>
                      <a:br>
                        <a:rPr lang="en-NZ" sz="1100" u="sng" baseline="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Flying</a:t>
                      </a:r>
                      <a:r>
                        <a:rPr lang="en-NZ" sz="1050" baseline="0" dirty="0" smtClean="0">
                          <a:solidFill>
                            <a:schemeClr val="tx1"/>
                          </a:solidFill>
                          <a:latin typeface="Calibri" panose="020F0502020204030204" pitchFamily="34" charset="0"/>
                        </a:rPr>
                        <a:t> via </a:t>
                      </a:r>
                      <a:r>
                        <a:rPr lang="en-NZ" sz="1050" dirty="0" smtClean="0">
                          <a:solidFill>
                            <a:schemeClr val="tx1"/>
                          </a:solidFill>
                          <a:latin typeface="Calibri" panose="020F0502020204030204" pitchFamily="34" charset="0"/>
                        </a:rPr>
                        <a:t>New Zealand on the way to another country? </a:t>
                      </a:r>
                      <a:r>
                        <a:rPr lang="en-NZ" sz="1050" u="sng" baseline="0" dirty="0" smtClean="0">
                          <a:solidFill>
                            <a:schemeClr val="tx1"/>
                          </a:solidFill>
                          <a:latin typeface="Calibri" panose="020F0502020204030204" pitchFamily="34" charset="0"/>
                        </a:rPr>
                        <a:t>INSERT YOUR COUNTRY </a:t>
                      </a:r>
                      <a:r>
                        <a:rPr lang="en-NZ" sz="1050" u="none" baseline="0" dirty="0" smtClean="0">
                          <a:solidFill>
                            <a:schemeClr val="tx1"/>
                          </a:solidFill>
                          <a:latin typeface="Calibri" panose="020F0502020204030204" pitchFamily="34" charset="0"/>
                        </a:rPr>
                        <a:t>passport holders need an NZeTA </a:t>
                      </a:r>
                      <a:r>
                        <a:rPr lang="en-NZ" sz="1050" dirty="0" smtClean="0">
                          <a:solidFill>
                            <a:schemeClr val="tx1"/>
                          </a:solidFill>
                          <a:latin typeface="Calibri" panose="020F0502020204030204" pitchFamily="34" charset="0"/>
                        </a:rPr>
                        <a:t>(</a:t>
                      </a:r>
                      <a:r>
                        <a:rPr lang="en-NZ" sz="1050" baseline="0" dirty="0" smtClean="0">
                          <a:solidFill>
                            <a:schemeClr val="tx1"/>
                          </a:solidFill>
                          <a:latin typeface="Calibri" panose="020F0502020204030204" pitchFamily="34" charset="0"/>
                        </a:rPr>
                        <a:t>New Zealand Electronic Travel Authority) to pass through New Zealand on the way to another country. If you want to enter New Zealand, you’ll still need a visa. Learn more at </a:t>
                      </a:r>
                      <a:r>
                        <a:rPr lang="en-NZ" sz="1100" baseline="0" dirty="0" smtClean="0">
                          <a:solidFill>
                            <a:schemeClr val="tx1"/>
                          </a:solidFill>
                          <a:latin typeface="Calibri" panose="020F0502020204030204" pitchFamily="34" charset="0"/>
                          <a:hlinkClick r:id="rId4"/>
                        </a:rPr>
                        <a:t>www.immigration.govt.nz/nzeta</a:t>
                      </a:r>
                      <a:endParaRPr lang="en-NZ" sz="1100" dirty="0" smtClean="0">
                        <a:solidFill>
                          <a:schemeClr val="tx1"/>
                        </a:solidFill>
                        <a:latin typeface="Calibri" panose="020F0502020204030204" pitchFamily="34" charset="0"/>
                      </a:endParaRPr>
                    </a:p>
                    <a:p>
                      <a:endParaRPr lang="en-NZ"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NZ"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pSp>
        <p:nvGrpSpPr>
          <p:cNvPr id="20" name="Group 19"/>
          <p:cNvGrpSpPr/>
          <p:nvPr/>
        </p:nvGrpSpPr>
        <p:grpSpPr>
          <a:xfrm>
            <a:off x="0" y="6041427"/>
            <a:ext cx="9144000" cy="816573"/>
            <a:chOff x="0" y="6041427"/>
            <a:chExt cx="9144000" cy="816573"/>
          </a:xfrm>
        </p:grpSpPr>
        <p:sp>
          <p:nvSpPr>
            <p:cNvPr id="21" name="Rectangle 20"/>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2" name="Rectangle 21"/>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23" name="Rectangle 22"/>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4" name="Picture 3" descr="\\wd.govt.nz\dfs\personal\homedrive\WNI5\allumg2\my pictures\inz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wd.govt.nz\dfs\personal\homedrive\WNI5\allumg2\my pictures\nzgovt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12</a:t>
            </a:fld>
            <a:endParaRPr lang="en-NZ" dirty="0">
              <a:solidFill>
                <a:prstClr val="black">
                  <a:tint val="75000"/>
                </a:prstClr>
              </a:solidFill>
            </a:endParaRPr>
          </a:p>
        </p:txBody>
      </p:sp>
      <p:pic>
        <p:nvPicPr>
          <p:cNvPr id="15" name="Picture 4"/>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075" t="26" r="8491" b="-26"/>
          <a:stretch/>
        </p:blipFill>
        <p:spPr bwMode="auto">
          <a:xfrm>
            <a:off x="6962422" y="1268760"/>
            <a:ext cx="1786042" cy="1791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2" descr="\\wd.govt.nz\dfs\personal\homedrive\WNI5\allumg2\My Documents\My Received Files\NZeTA social media image - New Travel Rules for New Zealand You'll need an NZeTA 1200 x 1200 - August 2019.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48464" y="3861048"/>
            <a:ext cx="1800000" cy="18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73639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23528" y="908720"/>
            <a:ext cx="8496944" cy="4752528"/>
          </a:xfrm>
        </p:spPr>
        <p:txBody>
          <a:bodyPr>
            <a:noAutofit/>
          </a:bodyPr>
          <a:lstStyle/>
          <a:p>
            <a:pPr marL="0" indent="0">
              <a:buNone/>
            </a:pPr>
            <a:endParaRPr lang="en-NZ" b="1" dirty="0" smtClean="0">
              <a:solidFill>
                <a:prstClr val="black"/>
              </a:solidFill>
              <a:latin typeface="Calibri Light" panose="020F0302020204030204" pitchFamily="34" charset="0"/>
            </a:endParaRPr>
          </a:p>
          <a:p>
            <a:pPr marL="0" indent="0">
              <a:buNone/>
            </a:pPr>
            <a:endParaRPr lang="en-NZ" b="1" dirty="0">
              <a:solidFill>
                <a:prstClr val="black"/>
              </a:solidFill>
              <a:latin typeface="Calibri Light" panose="020F0302020204030204" pitchFamily="34" charset="0"/>
            </a:endParaRPr>
          </a:p>
          <a:p>
            <a:pPr marL="0" indent="0">
              <a:buNone/>
            </a:pPr>
            <a:r>
              <a:rPr lang="en-NZ" b="1" dirty="0" smtClean="0">
                <a:solidFill>
                  <a:srgbClr val="01426A"/>
                </a:solidFill>
                <a:latin typeface="Calibri Light" panose="020F0302020204030204" pitchFamily="34" charset="0"/>
              </a:rPr>
              <a:t>/ / Messaging for</a:t>
            </a:r>
            <a:r>
              <a:rPr lang="en-NZ" b="1" dirty="0" smtClean="0">
                <a:solidFill>
                  <a:prstClr val="black"/>
                </a:solidFill>
                <a:latin typeface="Calibri Light" panose="020F0302020204030204" pitchFamily="34" charset="0"/>
              </a:rPr>
              <a:t/>
            </a:r>
            <a:br>
              <a:rPr lang="en-NZ" b="1" dirty="0" smtClean="0">
                <a:solidFill>
                  <a:prstClr val="black"/>
                </a:solidFill>
                <a:latin typeface="Calibri Light" panose="020F0302020204030204" pitchFamily="34" charset="0"/>
              </a:rPr>
            </a:br>
            <a:r>
              <a:rPr lang="en-NZ" dirty="0" smtClean="0">
                <a:solidFill>
                  <a:prstClr val="black"/>
                </a:solidFill>
                <a:latin typeface="Calibri Light" panose="020F0302020204030204" pitchFamily="34" charset="0"/>
              </a:rPr>
              <a:t>Travellers from visa required countries</a:t>
            </a:r>
          </a:p>
          <a:p>
            <a:endParaRPr lang="en-NZ" b="1" dirty="0" smtClean="0">
              <a:solidFill>
                <a:prstClr val="black"/>
              </a:solidFill>
              <a:latin typeface="Calibri Light" panose="020F0302020204030204" pitchFamily="34" charset="0"/>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0" y="6041427"/>
            <a:ext cx="9144000" cy="816573"/>
            <a:chOff x="0" y="6041427"/>
            <a:chExt cx="9144000" cy="816573"/>
          </a:xfrm>
        </p:grpSpPr>
        <p:sp>
          <p:nvSpPr>
            <p:cNvPr id="17" name="Rectangle 16"/>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8" name="Rectangle 17"/>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19" name="Rectangle 18"/>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0"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2"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13</a:t>
            </a:fld>
            <a:endParaRPr lang="en-NZ" dirty="0">
              <a:solidFill>
                <a:prstClr val="black">
                  <a:tint val="75000"/>
                </a:prstClr>
              </a:solidFill>
            </a:endParaRPr>
          </a:p>
        </p:txBody>
      </p:sp>
    </p:spTree>
    <p:extLst>
      <p:ext uri="{BB962C8B-B14F-4D97-AF65-F5344CB8AC3E}">
        <p14:creationId xmlns:p14="http://schemas.microsoft.com/office/powerpoint/2010/main" val="29618619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92975" y="116632"/>
            <a:ext cx="8299130" cy="653106"/>
          </a:xfrm>
        </p:spPr>
        <p:txBody>
          <a:bodyPr>
            <a:noAutofit/>
          </a:bodyPr>
          <a:lstStyle/>
          <a:p>
            <a:pPr algn="l"/>
            <a:r>
              <a:rPr lang="en-NZ" altLang="en-US" sz="2400" b="1" dirty="0" smtClean="0">
                <a:solidFill>
                  <a:srgbClr val="323849"/>
                </a:solidFill>
                <a:latin typeface="Calibri Light" panose="020F0302020204030204" pitchFamily="34" charset="0"/>
              </a:rPr>
              <a:t>Messaging </a:t>
            </a:r>
            <a:r>
              <a:rPr lang="en-NZ" altLang="en-US" sz="2400" b="1" dirty="0">
                <a:solidFill>
                  <a:srgbClr val="323849"/>
                </a:solidFill>
                <a:latin typeface="Calibri Light" panose="020F0302020204030204" pitchFamily="34" charset="0"/>
              </a:rPr>
              <a:t>for </a:t>
            </a:r>
            <a:r>
              <a:rPr lang="en-NZ" altLang="en-US" sz="2400" b="1" dirty="0" smtClean="0">
                <a:solidFill>
                  <a:srgbClr val="323849"/>
                </a:solidFill>
                <a:latin typeface="Calibri Light" panose="020F0302020204030204" pitchFamily="34" charset="0"/>
              </a:rPr>
              <a:t>travellers </a:t>
            </a:r>
            <a:r>
              <a:rPr lang="en-NZ" altLang="en-US" sz="2400" b="1" dirty="0">
                <a:solidFill>
                  <a:srgbClr val="323849"/>
                </a:solidFill>
                <a:latin typeface="Calibri Light" panose="020F0302020204030204" pitchFamily="34" charset="0"/>
              </a:rPr>
              <a:t>from visa required </a:t>
            </a:r>
            <a:r>
              <a:rPr lang="en-NZ" altLang="en-US" sz="2400" b="1" dirty="0" smtClean="0">
                <a:solidFill>
                  <a:srgbClr val="323849"/>
                </a:solidFill>
                <a:latin typeface="Calibri Light" panose="020F0302020204030204" pitchFamily="34" charset="0"/>
              </a:rPr>
              <a:t>countries</a:t>
            </a:r>
            <a:endParaRPr lang="en-NZ" altLang="en-US" sz="2400" b="1" dirty="0">
              <a:solidFill>
                <a:srgbClr val="323849"/>
              </a:solidFill>
              <a:latin typeface="Calibri Light" panose="020F0302020204030204" pitchFamily="34" charset="0"/>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3336595728"/>
              </p:ext>
            </p:extLst>
          </p:nvPr>
        </p:nvGraphicFramePr>
        <p:xfrm>
          <a:off x="305272" y="836712"/>
          <a:ext cx="8659215" cy="2376264"/>
        </p:xfrm>
        <a:graphic>
          <a:graphicData uri="http://schemas.openxmlformats.org/drawingml/2006/table">
            <a:tbl>
              <a:tblPr firstRow="1" bandRow="1">
                <a:tableStyleId>{5C22544A-7EE6-4342-B048-85BDC9FD1C3A}</a:tableStyleId>
              </a:tblPr>
              <a:tblGrid>
                <a:gridCol w="2128833"/>
                <a:gridCol w="2128833"/>
                <a:gridCol w="2128833"/>
                <a:gridCol w="2272716"/>
              </a:tblGrid>
              <a:tr h="327887">
                <a:tc gridSpan="3">
                  <a:txBody>
                    <a:bodyPr/>
                    <a:lstStyle/>
                    <a:p>
                      <a:r>
                        <a:rPr lang="en-NZ" sz="1400" b="0" dirty="0" smtClean="0">
                          <a:solidFill>
                            <a:schemeClr val="bg1"/>
                          </a:solidFill>
                        </a:rPr>
                        <a:t>Messaging for</a:t>
                      </a:r>
                      <a:r>
                        <a:rPr lang="en-NZ" sz="1400" b="0" baseline="0" dirty="0" smtClean="0">
                          <a:solidFill>
                            <a:schemeClr val="bg1"/>
                          </a:solidFill>
                        </a:rPr>
                        <a:t>: </a:t>
                      </a:r>
                      <a:r>
                        <a:rPr lang="en-NZ" sz="1400" b="1" dirty="0" smtClean="0">
                          <a:solidFill>
                            <a:schemeClr val="bg1"/>
                          </a:solidFill>
                        </a:rPr>
                        <a:t>Travellers from visa required countries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400" dirty="0" smtClean="0">
                          <a:solidFill>
                            <a:schemeClr val="bg1"/>
                          </a:solidFill>
                        </a:rPr>
                        <a:t>Image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r>
              <a:tr h="2048377">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Travelling</a:t>
                      </a:r>
                      <a:r>
                        <a:rPr lang="en-NZ" sz="1050" baseline="0" dirty="0" smtClean="0">
                          <a:solidFill>
                            <a:schemeClr val="tx1"/>
                          </a:solidFill>
                          <a:latin typeface="Calibri" panose="020F0502020204030204" pitchFamily="34" charset="0"/>
                        </a:rPr>
                        <a:t> via New Zealand on the way to or from Australia? </a:t>
                      </a:r>
                      <a:r>
                        <a:rPr lang="en-NZ" sz="1050" dirty="0" smtClean="0">
                          <a:solidFill>
                            <a:schemeClr val="tx1"/>
                          </a:solidFill>
                          <a:latin typeface="Calibri" panose="020F0502020204030204" pitchFamily="34" charset="0"/>
                        </a:rPr>
                        <a:t>From 1 October 2019, you’ll need to</a:t>
                      </a:r>
                      <a:r>
                        <a:rPr lang="en-NZ" sz="1050" baseline="0" dirty="0" smtClean="0">
                          <a:solidFill>
                            <a:schemeClr val="tx1"/>
                          </a:solidFill>
                          <a:latin typeface="Calibri" panose="020F0502020204030204" pitchFamily="34" charset="0"/>
                        </a:rPr>
                        <a:t> hold an NZeTA (New Zealand Electronic Travel Authority). If you want to enter New Zealand, you’ll still need a visa. Learn more at </a:t>
                      </a:r>
                      <a:r>
                        <a:rPr lang="en-NZ" sz="1050" baseline="0" dirty="0" smtClean="0">
                          <a:solidFill>
                            <a:schemeClr val="tx1"/>
                          </a:solidFill>
                          <a:latin typeface="Calibri" panose="020F0502020204030204" pitchFamily="34" charset="0"/>
                          <a:hlinkClick r:id="rId4"/>
                        </a:rPr>
                        <a:t>www.immigration.govt.nz/nzeta</a:t>
                      </a:r>
                      <a:endParaRPr lang="en-NZ" sz="1050" baseline="0" dirty="0" smtClean="0">
                        <a:solidFill>
                          <a:schemeClr val="tx1"/>
                        </a:solidFill>
                        <a:latin typeface="Calibri" panose="020F0502020204030204" pitchFamily="34" charset="0"/>
                      </a:endParaRPr>
                    </a:p>
                    <a:p>
                      <a:pPr marL="0" marR="0" indent="0" algn="l" defTabSz="914006" rtl="0" eaLnBrk="1" fontAlgn="auto" latinLnBrk="0" hangingPunct="1">
                        <a:lnSpc>
                          <a:spcPct val="100000"/>
                        </a:lnSpc>
                        <a:spcBef>
                          <a:spcPts val="0"/>
                        </a:spcBef>
                        <a:spcAft>
                          <a:spcPts val="0"/>
                        </a:spcAft>
                        <a:buClrTx/>
                        <a:buSzTx/>
                        <a:buFontTx/>
                        <a:buNone/>
                        <a:tabLst/>
                        <a:defRPr/>
                      </a:pP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From 1 October 2019, travellers</a:t>
                      </a:r>
                      <a:r>
                        <a:rPr lang="en-NZ" sz="1050" baseline="0" dirty="0" smtClean="0">
                          <a:solidFill>
                            <a:schemeClr val="tx1"/>
                          </a:solidFill>
                          <a:latin typeface="Calibri" panose="020F0502020204030204" pitchFamily="34" charset="0"/>
                        </a:rPr>
                        <a:t> will need</a:t>
                      </a:r>
                      <a:r>
                        <a:rPr lang="en-NZ" sz="1050" dirty="0" smtClean="0">
                          <a:solidFill>
                            <a:schemeClr val="tx1"/>
                          </a:solidFill>
                          <a:latin typeface="Calibri" panose="020F0502020204030204" pitchFamily="34" charset="0"/>
                        </a:rPr>
                        <a:t> an</a:t>
                      </a:r>
                      <a:r>
                        <a:rPr lang="en-NZ" sz="1050" baseline="0" dirty="0" smtClean="0">
                          <a:solidFill>
                            <a:schemeClr val="tx1"/>
                          </a:solidFill>
                          <a:latin typeface="Calibri" panose="020F0502020204030204" pitchFamily="34" charset="0"/>
                        </a:rPr>
                        <a:t> NZeTA (New Zealand Electronic Travel Authority) to pass through New Zealand on the way to or from Australia. If you want to enter New Zealand, you’ll still need a visa. Learn more at </a:t>
                      </a:r>
                      <a:r>
                        <a:rPr lang="en-NZ" sz="1050" baseline="0" dirty="0" smtClean="0">
                          <a:solidFill>
                            <a:schemeClr val="tx1"/>
                          </a:solidFill>
                          <a:latin typeface="Calibri" panose="020F0502020204030204" pitchFamily="34" charset="0"/>
                          <a:hlinkClick r:id="rId4"/>
                        </a:rPr>
                        <a:t>www.immigration.govt.nz/nzeta</a:t>
                      </a:r>
                      <a:endParaRPr lang="en-NZ" sz="1050" baseline="0" dirty="0" smtClean="0">
                        <a:solidFill>
                          <a:schemeClr val="tx1"/>
                        </a:solidFill>
                        <a:latin typeface="Calibri" panose="020F0502020204030204" pitchFamily="34" charset="0"/>
                      </a:endParaRPr>
                    </a:p>
                    <a:p>
                      <a:pPr marL="0" marR="0" indent="0" algn="l" defTabSz="914006" rtl="0" eaLnBrk="1" fontAlgn="auto" latinLnBrk="0" hangingPunct="1">
                        <a:lnSpc>
                          <a:spcPct val="100000"/>
                        </a:lnSpc>
                        <a:spcBef>
                          <a:spcPts val="0"/>
                        </a:spcBef>
                        <a:spcAft>
                          <a:spcPts val="0"/>
                        </a:spcAft>
                        <a:buClrTx/>
                        <a:buSzTx/>
                        <a:buFontTx/>
                        <a:buNone/>
                        <a:tabLst/>
                        <a:defRPr/>
                      </a:pPr>
                      <a:endParaRPr lang="en-NZ" sz="1050" baseline="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Travelling</a:t>
                      </a:r>
                      <a:r>
                        <a:rPr lang="en-NZ" sz="1050" baseline="0" dirty="0" smtClean="0">
                          <a:solidFill>
                            <a:schemeClr val="tx1"/>
                          </a:solidFill>
                          <a:latin typeface="Calibri" panose="020F0502020204030204" pitchFamily="34" charset="0"/>
                        </a:rPr>
                        <a:t> to New Zealand? Make sure you check your travel requirements and find out if you need a visa. </a:t>
                      </a:r>
                      <a:r>
                        <a:rPr lang="en-NZ" sz="1050" dirty="0" smtClean="0">
                          <a:solidFill>
                            <a:schemeClr val="tx1"/>
                          </a:solidFill>
                          <a:latin typeface="Calibri" panose="020F0502020204030204" pitchFamily="34" charset="0"/>
                        </a:rPr>
                        <a:t>Visit the </a:t>
                      </a:r>
                      <a:r>
                        <a:rPr lang="en-NZ" sz="1050" baseline="0" dirty="0" smtClean="0">
                          <a:solidFill>
                            <a:schemeClr val="tx1"/>
                          </a:solidFill>
                          <a:latin typeface="Calibri" panose="020F0502020204030204" pitchFamily="34" charset="0"/>
                        </a:rPr>
                        <a:t>official government website </a:t>
                      </a:r>
                      <a:r>
                        <a:rPr lang="en-NZ" sz="1050" baseline="0" dirty="0" smtClean="0">
                          <a:solidFill>
                            <a:schemeClr val="tx1"/>
                          </a:solidFill>
                          <a:latin typeface="Calibri" panose="020F0502020204030204" pitchFamily="34" charset="0"/>
                          <a:hlinkClick r:id="rId5"/>
                        </a:rPr>
                        <a:t>www.immigration.govt.nz</a:t>
                      </a:r>
                      <a:r>
                        <a:rPr lang="en-NZ" sz="1050" baseline="0" dirty="0" smtClean="0">
                          <a:solidFill>
                            <a:schemeClr val="tx1"/>
                          </a:solidFill>
                          <a:latin typeface="Calibri" panose="020F0502020204030204" pitchFamily="34" charset="0"/>
                        </a:rPr>
                        <a:t> </a:t>
                      </a: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NZ"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4" name="TextBox 3"/>
          <p:cNvSpPr txBox="1"/>
          <p:nvPr/>
        </p:nvSpPr>
        <p:spPr>
          <a:xfrm>
            <a:off x="251520" y="3429000"/>
            <a:ext cx="8640960" cy="738664"/>
          </a:xfrm>
          <a:prstGeom prst="rect">
            <a:avLst/>
          </a:prstGeom>
          <a:noFill/>
        </p:spPr>
        <p:txBody>
          <a:bodyPr wrap="square" rtlCol="0">
            <a:spAutoFit/>
          </a:bodyPr>
          <a:lstStyle/>
          <a:p>
            <a:r>
              <a:rPr lang="en-NZ" sz="1400" b="1" dirty="0" smtClean="0">
                <a:latin typeface="+mj-lt"/>
              </a:rPr>
              <a:t>Note</a:t>
            </a:r>
            <a:r>
              <a:rPr lang="en-NZ" sz="1400" dirty="0" smtClean="0">
                <a:latin typeface="+mj-lt"/>
              </a:rPr>
              <a:t>: A country is visa required if it does not appear on Immigration New Zealand’s list of </a:t>
            </a:r>
            <a:r>
              <a:rPr lang="en-NZ" sz="1400" dirty="0" smtClean="0">
                <a:latin typeface="+mj-lt"/>
                <a:hlinkClick r:id="rId6"/>
              </a:rPr>
              <a:t>visa waiver</a:t>
            </a:r>
            <a:r>
              <a:rPr lang="en-NZ" sz="1400" dirty="0" smtClean="0">
                <a:latin typeface="+mj-lt"/>
              </a:rPr>
              <a:t> or </a:t>
            </a:r>
            <a:r>
              <a:rPr lang="en-NZ" sz="1400" dirty="0" smtClean="0">
                <a:latin typeface="+mj-lt"/>
                <a:hlinkClick r:id="rId7"/>
              </a:rPr>
              <a:t>transit visa waiver</a:t>
            </a:r>
            <a:r>
              <a:rPr lang="en-NZ" sz="1400" dirty="0" smtClean="0">
                <a:latin typeface="+mj-lt"/>
              </a:rPr>
              <a:t> countries or territories. For more information see the list of countries on page 6 or visit immigration.govt.nz. </a:t>
            </a:r>
          </a:p>
          <a:p>
            <a:endParaRPr lang="en-NZ" sz="1400" dirty="0">
              <a:latin typeface="+mj-lt"/>
            </a:endParaRPr>
          </a:p>
        </p:txBody>
      </p:sp>
      <p:grpSp>
        <p:nvGrpSpPr>
          <p:cNvPr id="22" name="Group 21"/>
          <p:cNvGrpSpPr/>
          <p:nvPr/>
        </p:nvGrpSpPr>
        <p:grpSpPr>
          <a:xfrm>
            <a:off x="0" y="6041427"/>
            <a:ext cx="9144000" cy="816573"/>
            <a:chOff x="0" y="6041427"/>
            <a:chExt cx="9144000" cy="816573"/>
          </a:xfrm>
        </p:grpSpPr>
        <p:sp>
          <p:nvSpPr>
            <p:cNvPr id="23" name="Rectangle 22"/>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Rectangle 23"/>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25" name="Rectangle 24"/>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6" name="Picture 3" descr="\\wd.govt.nz\dfs\personal\homedrive\WNI5\allumg2\my pictures\inzlogo.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wd.govt.nz\dfs\personal\homedrive\WNI5\allumg2\my pictures\nzgovtlogo.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8"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14</a:t>
            </a:fld>
            <a:endParaRPr lang="en-NZ" dirty="0">
              <a:solidFill>
                <a:prstClr val="black">
                  <a:tint val="75000"/>
                </a:prstClr>
              </a:solidFill>
            </a:endParaRPr>
          </a:p>
        </p:txBody>
      </p:sp>
      <p:pic>
        <p:nvPicPr>
          <p:cNvPr id="15" name="Picture 4"/>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4075" t="26" r="8491" b="-26"/>
          <a:stretch/>
        </p:blipFill>
        <p:spPr bwMode="auto">
          <a:xfrm>
            <a:off x="6911418" y="1268760"/>
            <a:ext cx="1786042" cy="1791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82437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23528" y="908720"/>
            <a:ext cx="8496944" cy="4752528"/>
          </a:xfrm>
        </p:spPr>
        <p:txBody>
          <a:bodyPr>
            <a:noAutofit/>
          </a:bodyPr>
          <a:lstStyle/>
          <a:p>
            <a:pPr marL="0" indent="0">
              <a:buNone/>
            </a:pPr>
            <a:endParaRPr lang="en-NZ" b="1" dirty="0" smtClean="0">
              <a:solidFill>
                <a:prstClr val="black"/>
              </a:solidFill>
              <a:latin typeface="Calibri Light" panose="020F0302020204030204" pitchFamily="34" charset="0"/>
            </a:endParaRPr>
          </a:p>
          <a:p>
            <a:pPr marL="0" indent="0">
              <a:buNone/>
            </a:pPr>
            <a:endParaRPr lang="en-NZ" b="1" dirty="0">
              <a:solidFill>
                <a:prstClr val="black"/>
              </a:solidFill>
              <a:latin typeface="Calibri Light" panose="020F0302020204030204" pitchFamily="34" charset="0"/>
            </a:endParaRPr>
          </a:p>
          <a:p>
            <a:pPr marL="0" indent="0">
              <a:buNone/>
            </a:pPr>
            <a:r>
              <a:rPr lang="en-NZ" b="1" dirty="0" smtClean="0">
                <a:solidFill>
                  <a:srgbClr val="F1C40F"/>
                </a:solidFill>
                <a:latin typeface="Calibri Light" panose="020F0302020204030204" pitchFamily="34" charset="0"/>
              </a:rPr>
              <a:t>/ / Messaging for</a:t>
            </a:r>
            <a:r>
              <a:rPr lang="en-NZ" b="1" dirty="0" smtClean="0">
                <a:solidFill>
                  <a:prstClr val="black"/>
                </a:solidFill>
                <a:latin typeface="Calibri Light" panose="020F0302020204030204" pitchFamily="34" charset="0"/>
              </a:rPr>
              <a:t/>
            </a:r>
            <a:br>
              <a:rPr lang="en-NZ" b="1" dirty="0" smtClean="0">
                <a:solidFill>
                  <a:prstClr val="black"/>
                </a:solidFill>
                <a:latin typeface="Calibri Light" panose="020F0302020204030204" pitchFamily="34" charset="0"/>
              </a:rPr>
            </a:br>
            <a:r>
              <a:rPr lang="en-NZ" dirty="0" smtClean="0">
                <a:solidFill>
                  <a:prstClr val="black"/>
                </a:solidFill>
                <a:latin typeface="Calibri Light" panose="020F0302020204030204" pitchFamily="34" charset="0"/>
              </a:rPr>
              <a:t>Australian citizens and Australian Permanent Residents</a:t>
            </a:r>
            <a:endParaRPr lang="en-NZ" b="1" dirty="0" smtClean="0">
              <a:solidFill>
                <a:prstClr val="black"/>
              </a:solidFill>
              <a:latin typeface="Calibri Light" panose="020F0302020204030204" pitchFamily="34" charset="0"/>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0" y="6041427"/>
            <a:ext cx="9144000" cy="816573"/>
            <a:chOff x="0" y="6041427"/>
            <a:chExt cx="9144000" cy="816573"/>
          </a:xfrm>
        </p:grpSpPr>
        <p:sp>
          <p:nvSpPr>
            <p:cNvPr id="17" name="Rectangle 16"/>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8" name="Rectangle 17"/>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19" name="Rectangle 18"/>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0"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2"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15</a:t>
            </a:fld>
            <a:endParaRPr lang="en-NZ" dirty="0">
              <a:solidFill>
                <a:prstClr val="black">
                  <a:tint val="75000"/>
                </a:prstClr>
              </a:solidFill>
            </a:endParaRPr>
          </a:p>
        </p:txBody>
      </p:sp>
    </p:spTree>
    <p:extLst>
      <p:ext uri="{BB962C8B-B14F-4D97-AF65-F5344CB8AC3E}">
        <p14:creationId xmlns:p14="http://schemas.microsoft.com/office/powerpoint/2010/main" val="7388755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92975" y="116632"/>
            <a:ext cx="8299130" cy="653106"/>
          </a:xfrm>
        </p:spPr>
        <p:txBody>
          <a:bodyPr>
            <a:noAutofit/>
          </a:bodyPr>
          <a:lstStyle/>
          <a:p>
            <a:pPr algn="l"/>
            <a:r>
              <a:rPr lang="en-NZ" altLang="en-US" sz="2400" b="1" dirty="0" smtClean="0">
                <a:solidFill>
                  <a:srgbClr val="323849"/>
                </a:solidFill>
                <a:latin typeface="Calibri Light" panose="020F0302020204030204" pitchFamily="34" charset="0"/>
              </a:rPr>
              <a:t>Messaging for Australians</a:t>
            </a:r>
            <a:endParaRPr lang="en-NZ" altLang="en-US" sz="2400" b="1" dirty="0">
              <a:solidFill>
                <a:srgbClr val="323849"/>
              </a:solidFill>
              <a:latin typeface="Calibri Light" panose="020F0302020204030204" pitchFamily="34" charset="0"/>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1153904610"/>
              </p:ext>
            </p:extLst>
          </p:nvPr>
        </p:nvGraphicFramePr>
        <p:xfrm>
          <a:off x="305272" y="836712"/>
          <a:ext cx="8659215" cy="2376264"/>
        </p:xfrm>
        <a:graphic>
          <a:graphicData uri="http://schemas.openxmlformats.org/drawingml/2006/table">
            <a:tbl>
              <a:tblPr firstRow="1" bandRow="1">
                <a:tableStyleId>{5C22544A-7EE6-4342-B048-85BDC9FD1C3A}</a:tableStyleId>
              </a:tblPr>
              <a:tblGrid>
                <a:gridCol w="2128833"/>
                <a:gridCol w="2128833"/>
                <a:gridCol w="2128833"/>
                <a:gridCol w="2272716"/>
              </a:tblGrid>
              <a:tr h="327887">
                <a:tc gridSpan="3">
                  <a:txBody>
                    <a:bodyPr/>
                    <a:lstStyle/>
                    <a:p>
                      <a:r>
                        <a:rPr lang="en-NZ" sz="1400" b="0" dirty="0" smtClean="0">
                          <a:solidFill>
                            <a:schemeClr val="tx1"/>
                          </a:solidFill>
                        </a:rPr>
                        <a:t>Messaging for:</a:t>
                      </a:r>
                      <a:r>
                        <a:rPr lang="en-NZ" sz="1400" b="0" baseline="0" dirty="0" smtClean="0">
                          <a:solidFill>
                            <a:schemeClr val="tx1"/>
                          </a:solidFill>
                        </a:rPr>
                        <a:t> </a:t>
                      </a:r>
                      <a:r>
                        <a:rPr lang="en-NZ" sz="1400" b="1" dirty="0" smtClean="0">
                          <a:solidFill>
                            <a:schemeClr val="tx1"/>
                          </a:solidFill>
                        </a:rPr>
                        <a:t>Australians </a:t>
                      </a:r>
                      <a:r>
                        <a:rPr lang="en-NZ" sz="1400" b="1" u="sng" baseline="0" dirty="0" smtClean="0">
                          <a:solidFill>
                            <a:schemeClr val="tx1"/>
                          </a:solidFill>
                        </a:rPr>
                        <a:t>before</a:t>
                      </a:r>
                      <a:r>
                        <a:rPr lang="en-NZ" sz="1400" b="1" baseline="0" dirty="0" smtClean="0">
                          <a:solidFill>
                            <a:schemeClr val="tx1"/>
                          </a:solidFill>
                        </a:rPr>
                        <a:t> 1 October 2019</a:t>
                      </a:r>
                      <a:endParaRPr lang="en-NZ" sz="14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1C40F"/>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400" dirty="0" smtClean="0">
                          <a:solidFill>
                            <a:schemeClr val="tx1"/>
                          </a:solidFill>
                        </a:rPr>
                        <a:t>Image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1C40F"/>
                    </a:solidFill>
                  </a:tcPr>
                </a:tc>
              </a:tr>
              <a:tr h="2048377">
                <a:tc>
                  <a:txBody>
                    <a:bodyPr/>
                    <a:lstStyle/>
                    <a:p>
                      <a:pPr algn="l"/>
                      <a:r>
                        <a:rPr lang="en-NZ" sz="1100" dirty="0" smtClean="0">
                          <a:solidFill>
                            <a:schemeClr val="tx1"/>
                          </a:solidFill>
                          <a:latin typeface="Calibri" panose="020F0502020204030204" pitchFamily="34" charset="0"/>
                        </a:rPr>
                        <a:t/>
                      </a:r>
                      <a:br>
                        <a:rPr lang="en-NZ" sz="1100" dirty="0" smtClean="0">
                          <a:solidFill>
                            <a:schemeClr val="tx1"/>
                          </a:solidFill>
                          <a:latin typeface="Calibri" panose="020F0502020204030204" pitchFamily="34" charset="0"/>
                        </a:rPr>
                      </a:br>
                      <a:r>
                        <a:rPr lang="en-NZ" sz="1100" dirty="0" smtClean="0">
                          <a:solidFill>
                            <a:schemeClr val="tx1"/>
                          </a:solidFill>
                          <a:latin typeface="Calibri" panose="020F0502020204030204" pitchFamily="34" charset="0"/>
                        </a:rPr>
                        <a:t>Visiting</a:t>
                      </a:r>
                      <a:r>
                        <a:rPr lang="en-NZ" sz="1100" baseline="0" dirty="0" smtClean="0">
                          <a:solidFill>
                            <a:schemeClr val="tx1"/>
                          </a:solidFill>
                          <a:latin typeface="Calibri" panose="020F0502020204030204" pitchFamily="34" charset="0"/>
                        </a:rPr>
                        <a:t> New Zealand? From 1 October, Australian permanent residents will need an NZeTA (New Zealand Electronic Travel Authority) before they travel. Get it before you go on the official government website </a:t>
                      </a:r>
                      <a:r>
                        <a:rPr lang="en-NZ" sz="1100" baseline="0" dirty="0" smtClean="0">
                          <a:solidFill>
                            <a:schemeClr val="tx1"/>
                          </a:solidFill>
                          <a:latin typeface="Calibri" panose="020F0502020204030204" pitchFamily="34" charset="0"/>
                          <a:hlinkClick r:id="rId4"/>
                        </a:rPr>
                        <a:t>www.immigration.govt.nz/nzeta</a:t>
                      </a:r>
                      <a:r>
                        <a:rPr lang="en-NZ" sz="1100" baseline="0" dirty="0" smtClean="0">
                          <a:solidFill>
                            <a:schemeClr val="tx1"/>
                          </a:solidFill>
                          <a:latin typeface="Calibri" panose="020F0502020204030204" pitchFamily="34" charset="0"/>
                        </a:rPr>
                        <a:t>.</a:t>
                      </a:r>
                      <a:br>
                        <a:rPr lang="en-NZ" sz="1100" baseline="0" dirty="0" smtClean="0">
                          <a:solidFill>
                            <a:schemeClr val="tx1"/>
                          </a:solidFill>
                          <a:latin typeface="Calibri" panose="020F0502020204030204" pitchFamily="34" charset="0"/>
                        </a:rPr>
                      </a:br>
                      <a:r>
                        <a:rPr lang="en-NZ" sz="1100" baseline="0" dirty="0" smtClean="0">
                          <a:solidFill>
                            <a:schemeClr val="tx1"/>
                          </a:solidFill>
                          <a:latin typeface="Calibri" panose="020F0502020204030204" pitchFamily="34" charset="0"/>
                        </a:rPr>
                        <a:t>Australian citizens do not need an NZeTA. </a:t>
                      </a:r>
                      <a:endParaRPr lang="en-NZ" sz="1100" dirty="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100" dirty="0" smtClean="0">
                          <a:solidFill>
                            <a:schemeClr val="tx1"/>
                          </a:solidFill>
                          <a:latin typeface="Calibri" panose="020F0502020204030204" pitchFamily="34" charset="0"/>
                        </a:rPr>
                        <a:t/>
                      </a:r>
                      <a:br>
                        <a:rPr lang="en-NZ" sz="1100" dirty="0" smtClean="0">
                          <a:solidFill>
                            <a:schemeClr val="tx1"/>
                          </a:solidFill>
                          <a:latin typeface="Calibri" panose="020F0502020204030204" pitchFamily="34" charset="0"/>
                        </a:rPr>
                      </a:br>
                      <a:r>
                        <a:rPr lang="en-NZ" sz="1100" dirty="0" smtClean="0">
                          <a:solidFill>
                            <a:schemeClr val="tx1"/>
                          </a:solidFill>
                          <a:latin typeface="Calibri" panose="020F0502020204030204" pitchFamily="34" charset="0"/>
                        </a:rPr>
                        <a:t>From 1 October, Australian permanent residents travelling to New Zealand are required to hold an NZeTA (New Zealand Electronic Travel Authority). Get it before you go on the official government website</a:t>
                      </a:r>
                      <a:r>
                        <a:rPr lang="en-NZ" sz="1100" baseline="0" dirty="0" smtClean="0">
                          <a:solidFill>
                            <a:schemeClr val="tx1"/>
                          </a:solidFill>
                          <a:latin typeface="Calibri" panose="020F0502020204030204" pitchFamily="34" charset="0"/>
                        </a:rPr>
                        <a:t> </a:t>
                      </a:r>
                      <a:r>
                        <a:rPr lang="en-NZ" sz="1100" dirty="0" smtClean="0">
                          <a:solidFill>
                            <a:schemeClr val="tx1"/>
                          </a:solidFill>
                          <a:latin typeface="Calibri" panose="020F0502020204030204" pitchFamily="34" charset="0"/>
                          <a:hlinkClick r:id="rId4"/>
                        </a:rPr>
                        <a:t>www.immigration.govt.nz/nzeta</a:t>
                      </a:r>
                      <a:r>
                        <a:rPr lang="en-NZ" sz="1100" dirty="0" smtClean="0">
                          <a:solidFill>
                            <a:schemeClr val="tx1"/>
                          </a:solidFill>
                          <a:latin typeface="Calibri" panose="020F0502020204030204" pitchFamily="34" charset="0"/>
                        </a:rPr>
                        <a:t>.</a:t>
                      </a:r>
                      <a:br>
                        <a:rPr lang="en-NZ" sz="1100" dirty="0" smtClean="0">
                          <a:solidFill>
                            <a:schemeClr val="tx1"/>
                          </a:solidFill>
                          <a:latin typeface="Calibri" panose="020F0502020204030204" pitchFamily="34" charset="0"/>
                        </a:rPr>
                      </a:br>
                      <a:r>
                        <a:rPr lang="en-NZ" sz="1100" baseline="0" dirty="0" smtClean="0">
                          <a:solidFill>
                            <a:schemeClr val="tx1"/>
                          </a:solidFill>
                          <a:latin typeface="Calibri" panose="020F0502020204030204" pitchFamily="34" charset="0"/>
                        </a:rPr>
                        <a:t>Australian citizens do not need an NZeTA. </a:t>
                      </a:r>
                      <a:endParaRPr lang="en-NZ" sz="110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100" baseline="0" dirty="0" smtClean="0">
                          <a:solidFill>
                            <a:schemeClr val="tx1"/>
                          </a:solidFill>
                          <a:latin typeface="Calibri" panose="020F0502020204030204" pitchFamily="34" charset="0"/>
                        </a:rPr>
                        <a:t/>
                      </a:r>
                      <a:br>
                        <a:rPr lang="en-NZ" sz="1100" baseline="0" dirty="0" smtClean="0">
                          <a:solidFill>
                            <a:schemeClr val="tx1"/>
                          </a:solidFill>
                          <a:latin typeface="Calibri" panose="020F0502020204030204" pitchFamily="34" charset="0"/>
                        </a:rPr>
                      </a:br>
                      <a:r>
                        <a:rPr lang="en-NZ" sz="1100" baseline="0" dirty="0" smtClean="0">
                          <a:solidFill>
                            <a:schemeClr val="tx1"/>
                          </a:solidFill>
                          <a:latin typeface="Calibri" panose="020F0502020204030204" pitchFamily="34" charset="0"/>
                        </a:rPr>
                        <a:t>From 1 October, Australian permanent residents need an NZeTA (New Zealand Electronic Travel Authority) to travel to New Zealand. Australian citizens are exempt.</a:t>
                      </a:r>
                      <a:r>
                        <a:rPr lang="en-NZ" sz="1100" dirty="0" smtClean="0">
                          <a:solidFill>
                            <a:schemeClr val="tx1"/>
                          </a:solidFill>
                          <a:latin typeface="Calibri" panose="020F0502020204030204" pitchFamily="34" charset="0"/>
                        </a:rPr>
                        <a:t> Get it before you go on the official government website </a:t>
                      </a:r>
                      <a:r>
                        <a:rPr lang="en-NZ" sz="1100" dirty="0" smtClean="0">
                          <a:solidFill>
                            <a:schemeClr val="tx1"/>
                          </a:solidFill>
                          <a:latin typeface="Calibri" panose="020F0502020204030204" pitchFamily="34" charset="0"/>
                          <a:hlinkClick r:id="rId4"/>
                        </a:rPr>
                        <a:t>www.immigration.govt.nz/nzeta</a:t>
                      </a:r>
                      <a:r>
                        <a:rPr lang="en-NZ" sz="1100" dirty="0" smtClean="0">
                          <a:solidFill>
                            <a:schemeClr val="tx1"/>
                          </a:solidFill>
                          <a:latin typeface="Calibri" panose="020F050202020403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NZ"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546941540"/>
              </p:ext>
            </p:extLst>
          </p:nvPr>
        </p:nvGraphicFramePr>
        <p:xfrm>
          <a:off x="312376" y="3429000"/>
          <a:ext cx="8659215" cy="2376264"/>
        </p:xfrm>
        <a:graphic>
          <a:graphicData uri="http://schemas.openxmlformats.org/drawingml/2006/table">
            <a:tbl>
              <a:tblPr firstRow="1" bandRow="1">
                <a:tableStyleId>{5C22544A-7EE6-4342-B048-85BDC9FD1C3A}</a:tableStyleId>
              </a:tblPr>
              <a:tblGrid>
                <a:gridCol w="2128833"/>
                <a:gridCol w="2128833"/>
                <a:gridCol w="2128833"/>
                <a:gridCol w="2272716"/>
              </a:tblGrid>
              <a:tr h="327887">
                <a:tc gridSpan="3">
                  <a:txBody>
                    <a:bodyPr/>
                    <a:lstStyle/>
                    <a:p>
                      <a:r>
                        <a:rPr lang="en-NZ" sz="1400" b="0" dirty="0" smtClean="0">
                          <a:solidFill>
                            <a:schemeClr val="tx1"/>
                          </a:solidFill>
                        </a:rPr>
                        <a:t>Messaging for:</a:t>
                      </a:r>
                      <a:r>
                        <a:rPr lang="en-NZ" sz="1400" b="0" baseline="0" dirty="0" smtClean="0">
                          <a:solidFill>
                            <a:schemeClr val="tx1"/>
                          </a:solidFill>
                        </a:rPr>
                        <a:t> </a:t>
                      </a:r>
                      <a:r>
                        <a:rPr lang="en-NZ" sz="1400" b="1" dirty="0" smtClean="0">
                          <a:solidFill>
                            <a:schemeClr val="tx1"/>
                          </a:solidFill>
                        </a:rPr>
                        <a:t>Australians </a:t>
                      </a:r>
                      <a:r>
                        <a:rPr lang="en-NZ" sz="1400" b="1" u="sng" baseline="0" dirty="0" smtClean="0">
                          <a:solidFill>
                            <a:schemeClr val="tx1"/>
                          </a:solidFill>
                        </a:rPr>
                        <a:t>after</a:t>
                      </a:r>
                      <a:r>
                        <a:rPr lang="en-NZ" sz="1400" b="1" baseline="0" dirty="0" smtClean="0">
                          <a:solidFill>
                            <a:schemeClr val="tx1"/>
                          </a:solidFill>
                        </a:rPr>
                        <a:t> 1 October 2019</a:t>
                      </a:r>
                      <a:endParaRPr lang="en-NZ" sz="14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1C40F"/>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400" dirty="0" smtClean="0">
                          <a:solidFill>
                            <a:schemeClr val="tx1"/>
                          </a:solidFill>
                        </a:rPr>
                        <a:t>Image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1C40F"/>
                    </a:solidFill>
                  </a:tcPr>
                </a:tc>
              </a:tr>
              <a:tr h="2048377">
                <a:tc>
                  <a:txBody>
                    <a:bodyPr/>
                    <a:lstStyle/>
                    <a:p>
                      <a:pPr algn="l"/>
                      <a:r>
                        <a:rPr lang="en-NZ" sz="1100" dirty="0" smtClean="0">
                          <a:solidFill>
                            <a:schemeClr val="tx1"/>
                          </a:solidFill>
                          <a:latin typeface="Calibri" panose="020F0502020204030204" pitchFamily="34" charset="0"/>
                        </a:rPr>
                        <a:t/>
                      </a:r>
                      <a:br>
                        <a:rPr lang="en-NZ" sz="1100" dirty="0" smtClean="0">
                          <a:solidFill>
                            <a:schemeClr val="tx1"/>
                          </a:solidFill>
                          <a:latin typeface="Calibri" panose="020F0502020204030204" pitchFamily="34" charset="0"/>
                        </a:rPr>
                      </a:br>
                      <a:r>
                        <a:rPr lang="en-NZ" sz="1100" dirty="0" smtClean="0">
                          <a:solidFill>
                            <a:schemeClr val="tx1"/>
                          </a:solidFill>
                          <a:latin typeface="Calibri" panose="020F0502020204030204" pitchFamily="34" charset="0"/>
                        </a:rPr>
                        <a:t>Visiting</a:t>
                      </a:r>
                      <a:r>
                        <a:rPr lang="en-NZ" sz="1100" baseline="0" dirty="0" smtClean="0">
                          <a:solidFill>
                            <a:schemeClr val="tx1"/>
                          </a:solidFill>
                          <a:latin typeface="Calibri" panose="020F0502020204030204" pitchFamily="34" charset="0"/>
                        </a:rPr>
                        <a:t> New Zealand? Australian permanent residents now need an NZeTA (New Zealand Electronic Travel Authority) before they travel. Get it before you go on the official government website </a:t>
                      </a:r>
                      <a:r>
                        <a:rPr lang="en-NZ" sz="1100" baseline="0" dirty="0" smtClean="0">
                          <a:solidFill>
                            <a:schemeClr val="tx1"/>
                          </a:solidFill>
                          <a:latin typeface="Calibri" panose="020F0502020204030204" pitchFamily="34" charset="0"/>
                          <a:hlinkClick r:id="rId4"/>
                        </a:rPr>
                        <a:t>www.immigration.govt.nz/nzeta</a:t>
                      </a:r>
                      <a:r>
                        <a:rPr lang="en-NZ" sz="1100" baseline="0" dirty="0" smtClean="0">
                          <a:solidFill>
                            <a:schemeClr val="tx1"/>
                          </a:solidFill>
                          <a:latin typeface="Calibri" panose="020F0502020204030204" pitchFamily="34" charset="0"/>
                        </a:rPr>
                        <a:t>.</a:t>
                      </a:r>
                      <a:br>
                        <a:rPr lang="en-NZ" sz="1100" baseline="0" dirty="0" smtClean="0">
                          <a:solidFill>
                            <a:schemeClr val="tx1"/>
                          </a:solidFill>
                          <a:latin typeface="Calibri" panose="020F0502020204030204" pitchFamily="34" charset="0"/>
                        </a:rPr>
                      </a:br>
                      <a:r>
                        <a:rPr lang="en-NZ" sz="1100" baseline="0" dirty="0" smtClean="0">
                          <a:solidFill>
                            <a:schemeClr val="tx1"/>
                          </a:solidFill>
                          <a:latin typeface="Calibri" panose="020F0502020204030204" pitchFamily="34" charset="0"/>
                        </a:rPr>
                        <a:t>Australian citizens do not need an NZeTA. </a:t>
                      </a:r>
                      <a:endParaRPr lang="en-NZ" sz="1100" dirty="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100" dirty="0" smtClean="0">
                          <a:solidFill>
                            <a:schemeClr val="tx1"/>
                          </a:solidFill>
                          <a:latin typeface="Calibri" panose="020F0502020204030204" pitchFamily="34" charset="0"/>
                        </a:rPr>
                        <a:t/>
                      </a:r>
                      <a:br>
                        <a:rPr lang="en-NZ" sz="1100" dirty="0" smtClean="0">
                          <a:solidFill>
                            <a:schemeClr val="tx1"/>
                          </a:solidFill>
                          <a:latin typeface="Calibri" panose="020F0502020204030204" pitchFamily="34" charset="0"/>
                        </a:rPr>
                      </a:br>
                      <a:r>
                        <a:rPr lang="en-NZ" sz="1100" dirty="0" smtClean="0">
                          <a:solidFill>
                            <a:schemeClr val="tx1"/>
                          </a:solidFill>
                          <a:latin typeface="Calibri" panose="020F0502020204030204" pitchFamily="34" charset="0"/>
                        </a:rPr>
                        <a:t>Australian permanent residents travelling to New Zealand are required to hold an NZeTA (New Zealand Electronic Travel Authority). Get it before you go on the official government website </a:t>
                      </a:r>
                      <a:r>
                        <a:rPr lang="en-NZ" sz="1100" dirty="0" smtClean="0">
                          <a:solidFill>
                            <a:schemeClr val="tx1"/>
                          </a:solidFill>
                          <a:latin typeface="Calibri" panose="020F0502020204030204" pitchFamily="34" charset="0"/>
                          <a:hlinkClick r:id="rId4"/>
                        </a:rPr>
                        <a:t>www.immigration.govt.nz/nzeta</a:t>
                      </a:r>
                      <a:r>
                        <a:rPr lang="en-NZ" sz="1100" dirty="0" smtClean="0">
                          <a:solidFill>
                            <a:schemeClr val="tx1"/>
                          </a:solidFill>
                          <a:latin typeface="Calibri" panose="020F0502020204030204" pitchFamily="34" charset="0"/>
                        </a:rPr>
                        <a:t>.</a:t>
                      </a:r>
                      <a:br>
                        <a:rPr lang="en-NZ" sz="1100" dirty="0" smtClean="0">
                          <a:solidFill>
                            <a:schemeClr val="tx1"/>
                          </a:solidFill>
                          <a:latin typeface="Calibri" panose="020F0502020204030204" pitchFamily="34" charset="0"/>
                        </a:rPr>
                      </a:br>
                      <a:r>
                        <a:rPr lang="en-NZ" sz="1100" baseline="0" dirty="0" smtClean="0">
                          <a:solidFill>
                            <a:schemeClr val="tx1"/>
                          </a:solidFill>
                          <a:latin typeface="Calibri" panose="020F0502020204030204" pitchFamily="34" charset="0"/>
                        </a:rPr>
                        <a:t>Australian citizens do not need an NZeTA. </a:t>
                      </a:r>
                      <a:endParaRPr lang="en-NZ" sz="110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100" baseline="0" dirty="0" smtClean="0">
                          <a:solidFill>
                            <a:schemeClr val="tx1"/>
                          </a:solidFill>
                          <a:latin typeface="Calibri" panose="020F0502020204030204" pitchFamily="34" charset="0"/>
                        </a:rPr>
                        <a:t/>
                      </a:r>
                      <a:br>
                        <a:rPr lang="en-NZ" sz="1100" baseline="0" dirty="0" smtClean="0">
                          <a:solidFill>
                            <a:schemeClr val="tx1"/>
                          </a:solidFill>
                          <a:latin typeface="Calibri" panose="020F0502020204030204" pitchFamily="34" charset="0"/>
                        </a:rPr>
                      </a:br>
                      <a:r>
                        <a:rPr lang="en-NZ" sz="1100" baseline="0" dirty="0" smtClean="0">
                          <a:solidFill>
                            <a:schemeClr val="tx1"/>
                          </a:solidFill>
                          <a:latin typeface="Calibri" panose="020F0502020204030204" pitchFamily="34" charset="0"/>
                        </a:rPr>
                        <a:t>Australian permanent residents now need an NZeTA (New Zealand Electronic Travel Authority) to travel to New Zealand. Australian citizens are exempt.</a:t>
                      </a:r>
                      <a:r>
                        <a:rPr lang="en-NZ" sz="1100" dirty="0" smtClean="0">
                          <a:solidFill>
                            <a:schemeClr val="tx1"/>
                          </a:solidFill>
                          <a:latin typeface="Calibri" panose="020F0502020204030204" pitchFamily="34" charset="0"/>
                        </a:rPr>
                        <a:t> Get it before you go on the official government website </a:t>
                      </a:r>
                      <a:r>
                        <a:rPr lang="en-NZ" sz="1100" dirty="0" smtClean="0">
                          <a:solidFill>
                            <a:schemeClr val="tx1"/>
                          </a:solidFill>
                          <a:latin typeface="Calibri" panose="020F0502020204030204" pitchFamily="34" charset="0"/>
                          <a:hlinkClick r:id="rId4"/>
                        </a:rPr>
                        <a:t>www.immigration.govt.nz/nzeta</a:t>
                      </a:r>
                      <a:r>
                        <a:rPr lang="en-NZ" sz="1100" dirty="0" smtClean="0">
                          <a:solidFill>
                            <a:schemeClr val="tx1"/>
                          </a:solidFill>
                          <a:latin typeface="Calibri" panose="020F050202020403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NZ"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pSp>
        <p:nvGrpSpPr>
          <p:cNvPr id="20" name="Group 19"/>
          <p:cNvGrpSpPr/>
          <p:nvPr/>
        </p:nvGrpSpPr>
        <p:grpSpPr>
          <a:xfrm>
            <a:off x="0" y="6041427"/>
            <a:ext cx="9144000" cy="816573"/>
            <a:chOff x="0" y="6041427"/>
            <a:chExt cx="9144000" cy="816573"/>
          </a:xfrm>
        </p:grpSpPr>
        <p:sp>
          <p:nvSpPr>
            <p:cNvPr id="21" name="Rectangle 20"/>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2" name="Rectangle 21"/>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23" name="Rectangle 22"/>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4" name="Picture 3" descr="\\wd.govt.nz\dfs\personal\homedrive\WNI5\allumg2\my pictures\inz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wd.govt.nz\dfs\personal\homedrive\WNI5\allumg2\my pictures\nzgovt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16</a:t>
            </a:fld>
            <a:endParaRPr lang="en-NZ" dirty="0">
              <a:solidFill>
                <a:prstClr val="black">
                  <a:tint val="75000"/>
                </a:prstClr>
              </a:solidFill>
            </a:endParaRPr>
          </a:p>
        </p:txBody>
      </p:sp>
      <p:pic>
        <p:nvPicPr>
          <p:cNvPr id="15" name="Picture 4"/>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075" t="26" r="8491" b="-26"/>
          <a:stretch/>
        </p:blipFill>
        <p:spPr bwMode="auto">
          <a:xfrm>
            <a:off x="6911418" y="1268760"/>
            <a:ext cx="1786042" cy="1791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87132" y="3861048"/>
            <a:ext cx="1786042" cy="1791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69297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23528" y="908720"/>
            <a:ext cx="8496944" cy="4752528"/>
          </a:xfrm>
        </p:spPr>
        <p:txBody>
          <a:bodyPr>
            <a:noAutofit/>
          </a:bodyPr>
          <a:lstStyle/>
          <a:p>
            <a:pPr marL="0" indent="0">
              <a:buNone/>
            </a:pPr>
            <a:endParaRPr lang="en-NZ" b="1" dirty="0" smtClean="0">
              <a:solidFill>
                <a:prstClr val="black"/>
              </a:solidFill>
              <a:latin typeface="Calibri Light" panose="020F0302020204030204" pitchFamily="34" charset="0"/>
            </a:endParaRPr>
          </a:p>
          <a:p>
            <a:pPr marL="0" indent="0">
              <a:buNone/>
            </a:pPr>
            <a:endParaRPr lang="en-NZ" b="1" dirty="0">
              <a:solidFill>
                <a:prstClr val="black"/>
              </a:solidFill>
              <a:latin typeface="Calibri Light" panose="020F0302020204030204" pitchFamily="34" charset="0"/>
            </a:endParaRPr>
          </a:p>
          <a:p>
            <a:pPr marL="0" indent="0">
              <a:buNone/>
            </a:pPr>
            <a:r>
              <a:rPr lang="en-NZ" b="1" dirty="0" smtClean="0">
                <a:solidFill>
                  <a:srgbClr val="B9D9EB"/>
                </a:solidFill>
                <a:latin typeface="Calibri Light" panose="020F0302020204030204" pitchFamily="34" charset="0"/>
              </a:rPr>
              <a:t>/ / Messaging for</a:t>
            </a:r>
            <a:r>
              <a:rPr lang="en-NZ" b="1" dirty="0" smtClean="0">
                <a:solidFill>
                  <a:prstClr val="black"/>
                </a:solidFill>
                <a:latin typeface="Calibri Light" panose="020F0302020204030204" pitchFamily="34" charset="0"/>
              </a:rPr>
              <a:t/>
            </a:r>
            <a:br>
              <a:rPr lang="en-NZ" b="1" dirty="0" smtClean="0">
                <a:solidFill>
                  <a:prstClr val="black"/>
                </a:solidFill>
                <a:latin typeface="Calibri Light" panose="020F0302020204030204" pitchFamily="34" charset="0"/>
              </a:rPr>
            </a:br>
            <a:r>
              <a:rPr lang="en-NZ" dirty="0" smtClean="0">
                <a:solidFill>
                  <a:prstClr val="black"/>
                </a:solidFill>
                <a:latin typeface="Calibri Light" panose="020F0302020204030204" pitchFamily="34" charset="0"/>
              </a:rPr>
              <a:t>New Zealanders (in New Zealand and overseas)</a:t>
            </a:r>
            <a:endParaRPr lang="en-NZ" b="1" dirty="0" smtClean="0">
              <a:solidFill>
                <a:prstClr val="black"/>
              </a:solidFill>
              <a:latin typeface="Calibri Light" panose="020F0302020204030204" pitchFamily="34" charset="0"/>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0" y="6041427"/>
            <a:ext cx="9144000" cy="816573"/>
            <a:chOff x="0" y="6041427"/>
            <a:chExt cx="9144000" cy="816573"/>
          </a:xfrm>
        </p:grpSpPr>
        <p:sp>
          <p:nvSpPr>
            <p:cNvPr id="17" name="Rectangle 16"/>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8" name="Rectangle 17"/>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19" name="Rectangle 18"/>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0"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2"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17</a:t>
            </a:fld>
            <a:endParaRPr lang="en-NZ" dirty="0">
              <a:solidFill>
                <a:prstClr val="black">
                  <a:tint val="75000"/>
                </a:prstClr>
              </a:solidFill>
            </a:endParaRPr>
          </a:p>
        </p:txBody>
      </p:sp>
    </p:spTree>
    <p:extLst>
      <p:ext uri="{BB962C8B-B14F-4D97-AF65-F5344CB8AC3E}">
        <p14:creationId xmlns:p14="http://schemas.microsoft.com/office/powerpoint/2010/main" val="14238149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92975" y="116632"/>
            <a:ext cx="8299130" cy="653106"/>
          </a:xfrm>
        </p:spPr>
        <p:txBody>
          <a:bodyPr>
            <a:noAutofit/>
          </a:bodyPr>
          <a:lstStyle/>
          <a:p>
            <a:pPr algn="l"/>
            <a:r>
              <a:rPr lang="en-NZ" altLang="en-US" sz="2400" b="1" dirty="0" smtClean="0">
                <a:solidFill>
                  <a:srgbClr val="323849"/>
                </a:solidFill>
                <a:latin typeface="Calibri Light" panose="020F0302020204030204" pitchFamily="34" charset="0"/>
              </a:rPr>
              <a:t>Messaging for New Zealanders</a:t>
            </a:r>
            <a:endParaRPr lang="en-NZ" altLang="en-US" sz="2400" b="1" dirty="0">
              <a:solidFill>
                <a:srgbClr val="323849"/>
              </a:solidFill>
              <a:latin typeface="Calibri Light" panose="020F0302020204030204" pitchFamily="34" charset="0"/>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1276457102"/>
              </p:ext>
            </p:extLst>
          </p:nvPr>
        </p:nvGraphicFramePr>
        <p:xfrm>
          <a:off x="305272" y="836712"/>
          <a:ext cx="8659215" cy="2376264"/>
        </p:xfrm>
        <a:graphic>
          <a:graphicData uri="http://schemas.openxmlformats.org/drawingml/2006/table">
            <a:tbl>
              <a:tblPr firstRow="1" bandRow="1">
                <a:tableStyleId>{5C22544A-7EE6-4342-B048-85BDC9FD1C3A}</a:tableStyleId>
              </a:tblPr>
              <a:tblGrid>
                <a:gridCol w="2128833"/>
                <a:gridCol w="2128833"/>
                <a:gridCol w="2128833"/>
                <a:gridCol w="2272716"/>
              </a:tblGrid>
              <a:tr h="327887">
                <a:tc gridSpan="3">
                  <a:txBody>
                    <a:bodyPr/>
                    <a:lstStyle/>
                    <a:p>
                      <a:r>
                        <a:rPr lang="en-NZ" sz="1400" b="0" dirty="0" smtClean="0">
                          <a:solidFill>
                            <a:schemeClr val="tx1"/>
                          </a:solidFill>
                        </a:rPr>
                        <a:t>Messaging for:</a:t>
                      </a:r>
                      <a:r>
                        <a:rPr lang="en-NZ" sz="1400" b="0" baseline="0" dirty="0" smtClean="0">
                          <a:solidFill>
                            <a:schemeClr val="tx1"/>
                          </a:solidFill>
                        </a:rPr>
                        <a:t> </a:t>
                      </a:r>
                      <a:r>
                        <a:rPr lang="en-NZ" sz="1400" b="1" dirty="0" smtClean="0">
                          <a:solidFill>
                            <a:schemeClr val="tx1"/>
                          </a:solidFill>
                        </a:rPr>
                        <a:t>New Zealanders </a:t>
                      </a:r>
                      <a:r>
                        <a:rPr lang="en-NZ" sz="1400" b="1" baseline="0" dirty="0" smtClean="0">
                          <a:solidFill>
                            <a:schemeClr val="tx1"/>
                          </a:solidFill>
                        </a:rPr>
                        <a:t>in New Zealand</a:t>
                      </a:r>
                      <a:endParaRPr lang="en-NZ" sz="14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9D9EB"/>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400" dirty="0" smtClean="0">
                          <a:solidFill>
                            <a:schemeClr val="tx1"/>
                          </a:solidFill>
                        </a:rPr>
                        <a:t>Image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9D9EB"/>
                    </a:solidFill>
                  </a:tcPr>
                </a:tc>
              </a:tr>
              <a:tr h="2048377">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Friends</a:t>
                      </a:r>
                      <a:r>
                        <a:rPr lang="en-NZ" sz="1050" baseline="0" dirty="0" smtClean="0">
                          <a:solidFill>
                            <a:schemeClr val="tx1"/>
                          </a:solidFill>
                          <a:latin typeface="Calibri" panose="020F0502020204030204" pitchFamily="34" charset="0"/>
                        </a:rPr>
                        <a:t> or relatives visiting from overseas? From 1 October 2019, new rules mean many travellers need an NZeTA (New Zealand Electronic Travel Authority) to travel to New Zealand. Tell them to check if they need one at </a:t>
                      </a:r>
                      <a:r>
                        <a:rPr lang="en-NZ" sz="1050" baseline="0" dirty="0" smtClean="0">
                          <a:solidFill>
                            <a:schemeClr val="tx1"/>
                          </a:solidFill>
                          <a:latin typeface="Calibri" panose="020F0502020204030204" pitchFamily="34" charset="0"/>
                          <a:hlinkClick r:id="rId4"/>
                        </a:rPr>
                        <a:t>www.immigration.govt.nz/nzeta</a:t>
                      </a:r>
                      <a:r>
                        <a:rPr lang="en-NZ" sz="1050" baseline="0" dirty="0" smtClean="0">
                          <a:solidFill>
                            <a:schemeClr val="tx1"/>
                          </a:solidFill>
                          <a:latin typeface="Calibri" panose="020F0502020204030204" pitchFamily="34" charset="0"/>
                        </a:rPr>
                        <a:t/>
                      </a:r>
                      <a:br>
                        <a:rPr lang="en-NZ" sz="1050" baseline="0" dirty="0" smtClean="0">
                          <a:solidFill>
                            <a:schemeClr val="tx1"/>
                          </a:solidFill>
                          <a:latin typeface="Calibri" panose="020F0502020204030204" pitchFamily="34" charset="0"/>
                        </a:rPr>
                      </a:br>
                      <a:r>
                        <a:rPr lang="en-NZ" sz="1050" baseline="0" dirty="0" smtClean="0">
                          <a:solidFill>
                            <a:schemeClr val="tx1"/>
                          </a:solidFill>
                          <a:latin typeface="Calibri" panose="020F0502020204030204" pitchFamily="34" charset="0"/>
                        </a:rPr>
                        <a:t>Australian citizens and people who already hold a valid visa for New Zealand do not need an NZeTA.</a:t>
                      </a: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Friends or relatives</a:t>
                      </a:r>
                      <a:r>
                        <a:rPr lang="en-NZ" sz="1050" baseline="0" dirty="0" smtClean="0">
                          <a:solidFill>
                            <a:schemeClr val="tx1"/>
                          </a:solidFill>
                          <a:latin typeface="Calibri" panose="020F0502020204030204" pitchFamily="34" charset="0"/>
                        </a:rPr>
                        <a:t> visiting from overseas? Make sure they get on board by telling them about the new travel requirement, the NZeTA (New Zealand Electronic Travel Authority). Tell them to check if they need one at </a:t>
                      </a:r>
                      <a:r>
                        <a:rPr lang="en-NZ" sz="1050" baseline="0" dirty="0" smtClean="0">
                          <a:solidFill>
                            <a:schemeClr val="tx1"/>
                          </a:solidFill>
                          <a:latin typeface="Calibri" panose="020F0502020204030204" pitchFamily="34" charset="0"/>
                          <a:hlinkClick r:id="rId4"/>
                        </a:rPr>
                        <a:t>www.immigration.govt.nz/nzeta</a:t>
                      </a:r>
                      <a:r>
                        <a:rPr lang="en-NZ" sz="1050" baseline="0" dirty="0" smtClean="0">
                          <a:solidFill>
                            <a:schemeClr val="tx1"/>
                          </a:solidFill>
                          <a:latin typeface="Calibri" panose="020F0502020204030204" pitchFamily="34" charset="0"/>
                        </a:rPr>
                        <a:t/>
                      </a:r>
                      <a:br>
                        <a:rPr lang="en-NZ" sz="1050" baseline="0" dirty="0" smtClean="0">
                          <a:solidFill>
                            <a:schemeClr val="tx1"/>
                          </a:solidFill>
                          <a:latin typeface="Calibri" panose="020F0502020204030204" pitchFamily="34" charset="0"/>
                        </a:rPr>
                      </a:br>
                      <a:r>
                        <a:rPr lang="en-NZ" sz="1050" baseline="0" dirty="0" smtClean="0">
                          <a:solidFill>
                            <a:schemeClr val="tx1"/>
                          </a:solidFill>
                          <a:latin typeface="Calibri" panose="020F0502020204030204" pitchFamily="34" charset="0"/>
                        </a:rPr>
                        <a:t>Australian citizens and people who already hold a valid visa for New Zealand do not need an NZeTA.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If you have </a:t>
                      </a:r>
                      <a:r>
                        <a:rPr lang="en-NZ" sz="1050" baseline="0" dirty="0" smtClean="0">
                          <a:solidFill>
                            <a:schemeClr val="tx1"/>
                          </a:solidFill>
                          <a:latin typeface="Calibri" panose="020F0502020204030204" pitchFamily="34" charset="0"/>
                        </a:rPr>
                        <a:t>friends or relatives visiting from overseas, remind them to check if they need an NZeTA (New Zealand Electronic Travel Authority) at </a:t>
                      </a:r>
                      <a:r>
                        <a:rPr lang="en-NZ" sz="1050" baseline="0" dirty="0" smtClean="0">
                          <a:solidFill>
                            <a:schemeClr val="tx1"/>
                          </a:solidFill>
                          <a:latin typeface="Calibri" panose="020F0502020204030204" pitchFamily="34" charset="0"/>
                          <a:hlinkClick r:id="rId4"/>
                        </a:rPr>
                        <a:t>www.immigration.govt.nz/nzeta</a:t>
                      </a:r>
                      <a:r>
                        <a:rPr lang="en-NZ" sz="1050" baseline="0" dirty="0" smtClean="0">
                          <a:solidFill>
                            <a:schemeClr val="tx1"/>
                          </a:solidFill>
                          <a:latin typeface="Calibri" panose="020F0502020204030204" pitchFamily="34" charset="0"/>
                        </a:rPr>
                        <a:t/>
                      </a:r>
                      <a:br>
                        <a:rPr lang="en-NZ" sz="1050" baseline="0" dirty="0" smtClean="0">
                          <a:solidFill>
                            <a:schemeClr val="tx1"/>
                          </a:solidFill>
                          <a:latin typeface="Calibri" panose="020F0502020204030204" pitchFamily="34" charset="0"/>
                        </a:rPr>
                      </a:br>
                      <a:r>
                        <a:rPr lang="en-NZ" sz="1050" baseline="0" dirty="0" smtClean="0">
                          <a:solidFill>
                            <a:schemeClr val="tx1"/>
                          </a:solidFill>
                          <a:latin typeface="Calibri" panose="020F0502020204030204" pitchFamily="34" charset="0"/>
                        </a:rPr>
                        <a:t>Australian citizens and people who already hold a valid visa for New Zealand do not need an NZeTA.</a:t>
                      </a: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NZ"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844574106"/>
              </p:ext>
            </p:extLst>
          </p:nvPr>
        </p:nvGraphicFramePr>
        <p:xfrm>
          <a:off x="312376" y="3429000"/>
          <a:ext cx="8659215" cy="2376264"/>
        </p:xfrm>
        <a:graphic>
          <a:graphicData uri="http://schemas.openxmlformats.org/drawingml/2006/table">
            <a:tbl>
              <a:tblPr firstRow="1" bandRow="1">
                <a:tableStyleId>{5C22544A-7EE6-4342-B048-85BDC9FD1C3A}</a:tableStyleId>
              </a:tblPr>
              <a:tblGrid>
                <a:gridCol w="2128833"/>
                <a:gridCol w="2128833"/>
                <a:gridCol w="2128833"/>
                <a:gridCol w="2272716"/>
              </a:tblGrid>
              <a:tr h="327887">
                <a:tc gridSpan="3">
                  <a:txBody>
                    <a:bodyPr/>
                    <a:lstStyle/>
                    <a:p>
                      <a:r>
                        <a:rPr lang="en-NZ" sz="1400" b="0" dirty="0" smtClean="0">
                          <a:solidFill>
                            <a:schemeClr val="tx1"/>
                          </a:solidFill>
                        </a:rPr>
                        <a:t>Messaging for:</a:t>
                      </a:r>
                      <a:r>
                        <a:rPr lang="en-NZ" sz="1400" b="0" baseline="0" dirty="0" smtClean="0">
                          <a:solidFill>
                            <a:schemeClr val="tx1"/>
                          </a:solidFill>
                        </a:rPr>
                        <a:t> </a:t>
                      </a:r>
                      <a:r>
                        <a:rPr lang="en-NZ" sz="1400" b="1" dirty="0" smtClean="0">
                          <a:solidFill>
                            <a:schemeClr val="tx1"/>
                          </a:solidFill>
                        </a:rPr>
                        <a:t>New Zealanders </a:t>
                      </a:r>
                      <a:r>
                        <a:rPr lang="en-NZ" sz="1400" b="1" baseline="0" dirty="0" smtClean="0">
                          <a:solidFill>
                            <a:schemeClr val="tx1"/>
                          </a:solidFill>
                        </a:rPr>
                        <a:t>overseas</a:t>
                      </a:r>
                      <a:endParaRPr lang="en-NZ" sz="14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9D9EB"/>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400" dirty="0" smtClean="0">
                          <a:solidFill>
                            <a:schemeClr val="tx1"/>
                          </a:solidFill>
                        </a:rPr>
                        <a:t>Image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9D9EB"/>
                    </a:solidFill>
                  </a:tcPr>
                </a:tc>
              </a:tr>
              <a:tr h="2048377">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Are</a:t>
                      </a:r>
                      <a:r>
                        <a:rPr lang="en-NZ" sz="1050" baseline="0" dirty="0" smtClean="0">
                          <a:solidFill>
                            <a:schemeClr val="tx1"/>
                          </a:solidFill>
                          <a:latin typeface="Calibri" panose="020F0502020204030204" pitchFamily="34" charset="0"/>
                        </a:rPr>
                        <a:t> you a Kiwi living overseas? The introduction of the NZeTA (New Zealand Electronic Travel Authority)  means if you’re going home to visit, you’ll need to use your New Zealand passport , or a foreign passport with the appropriate endorsement. Find out more at</a:t>
                      </a:r>
                      <a:endParaRPr lang="en-NZ" sz="1050" dirty="0" smtClean="0">
                        <a:solidFill>
                          <a:schemeClr val="tx1"/>
                        </a:solidFill>
                        <a:latin typeface="Calibri" panose="020F0502020204030204" pitchFamily="34" charset="0"/>
                      </a:endParaRPr>
                    </a:p>
                    <a:p>
                      <a:pPr marL="0" marR="0" indent="0" algn="l" defTabSz="914006" rtl="0" eaLnBrk="1" fontAlgn="auto" latinLnBrk="0" hangingPunct="1">
                        <a:lnSpc>
                          <a:spcPct val="100000"/>
                        </a:lnSpc>
                        <a:spcBef>
                          <a:spcPts val="0"/>
                        </a:spcBef>
                        <a:spcAft>
                          <a:spcPts val="0"/>
                        </a:spcAft>
                        <a:buClrTx/>
                        <a:buSzTx/>
                        <a:buFontTx/>
                        <a:buNone/>
                        <a:tabLst/>
                        <a:defRPr/>
                      </a:pPr>
                      <a:r>
                        <a:rPr lang="en-NZ" sz="1050" baseline="0" dirty="0" smtClean="0">
                          <a:solidFill>
                            <a:schemeClr val="tx1"/>
                          </a:solidFill>
                          <a:latin typeface="Calibri" panose="020F0502020204030204" pitchFamily="34" charset="0"/>
                          <a:hlinkClick r:id="rId4"/>
                        </a:rPr>
                        <a:t>www.immigration.govt.nz/nzeta</a:t>
                      </a:r>
                      <a:endParaRPr lang="en-NZ" sz="1050" baseline="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Are</a:t>
                      </a:r>
                      <a:r>
                        <a:rPr lang="en-NZ" sz="1050" baseline="0" dirty="0" smtClean="0">
                          <a:solidFill>
                            <a:schemeClr val="tx1"/>
                          </a:solidFill>
                          <a:latin typeface="Calibri" panose="020F0502020204030204" pitchFamily="34" charset="0"/>
                        </a:rPr>
                        <a:t> you a Kiwi living overseas? If you have friends or relatives going to New Zealand to visit, make sure you tell them about the new travel requirement. Most visitors need  an NZeTA (New Zealand Electronic Travel Authority) before they travel. Find out more at</a:t>
                      </a:r>
                    </a:p>
                    <a:p>
                      <a:pPr marL="0" marR="0" indent="0" algn="l" defTabSz="914006" rtl="0" eaLnBrk="1" fontAlgn="auto" latinLnBrk="0" hangingPunct="1">
                        <a:lnSpc>
                          <a:spcPct val="100000"/>
                        </a:lnSpc>
                        <a:spcBef>
                          <a:spcPts val="0"/>
                        </a:spcBef>
                        <a:spcAft>
                          <a:spcPts val="0"/>
                        </a:spcAft>
                        <a:buClrTx/>
                        <a:buSzTx/>
                        <a:buFontTx/>
                        <a:buNone/>
                        <a:tabLst/>
                        <a:defRPr/>
                      </a:pPr>
                      <a:r>
                        <a:rPr lang="en-NZ" sz="1050" baseline="0" dirty="0" smtClean="0">
                          <a:solidFill>
                            <a:schemeClr val="tx1"/>
                          </a:solidFill>
                          <a:latin typeface="Calibri" panose="020F0502020204030204" pitchFamily="34" charset="0"/>
                          <a:hlinkClick r:id="rId4"/>
                        </a:rPr>
                        <a:t>www.immigration.govt.nz/nzeta</a:t>
                      </a:r>
                      <a:endParaRPr lang="en-NZ" sz="1050" baseline="0" dirty="0" smtClean="0">
                        <a:solidFill>
                          <a:schemeClr val="tx1"/>
                        </a:solidFill>
                        <a:latin typeface="Calibri" panose="020F0502020204030204" pitchFamily="34" charset="0"/>
                      </a:endParaRPr>
                    </a:p>
                    <a:p>
                      <a:pPr marL="0" marR="0" indent="0" algn="l" defTabSz="914006" rtl="0" eaLnBrk="1" fontAlgn="auto" latinLnBrk="0" hangingPunct="1">
                        <a:lnSpc>
                          <a:spcPct val="100000"/>
                        </a:lnSpc>
                        <a:spcBef>
                          <a:spcPts val="0"/>
                        </a:spcBef>
                        <a:spcAft>
                          <a:spcPts val="0"/>
                        </a:spcAft>
                        <a:buClrTx/>
                        <a:buSzTx/>
                        <a:buFontTx/>
                        <a:buNone/>
                        <a:tabLst/>
                        <a:defRPr/>
                      </a:pPr>
                      <a:endParaRPr lang="en-NZ" sz="1050" baseline="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NZ"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pSp>
        <p:nvGrpSpPr>
          <p:cNvPr id="24" name="Group 23"/>
          <p:cNvGrpSpPr/>
          <p:nvPr/>
        </p:nvGrpSpPr>
        <p:grpSpPr>
          <a:xfrm>
            <a:off x="0" y="6041427"/>
            <a:ext cx="9144000" cy="816573"/>
            <a:chOff x="0" y="6041427"/>
            <a:chExt cx="9144000" cy="816573"/>
          </a:xfrm>
        </p:grpSpPr>
        <p:sp>
          <p:nvSpPr>
            <p:cNvPr id="25" name="Rectangle 24"/>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6" name="Rectangle 25"/>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27" name="Rectangle 26"/>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8" name="Picture 3" descr="\\wd.govt.nz\dfs\personal\homedrive\WNI5\allumg2\my pictures\inz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wd.govt.nz\dfs\personal\homedrive\WNI5\allumg2\my pictures\nzgovt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18</a:t>
            </a:fld>
            <a:endParaRPr lang="en-NZ" dirty="0">
              <a:solidFill>
                <a:prstClr val="black">
                  <a:tint val="75000"/>
                </a:prstClr>
              </a:solidFill>
            </a:endParaRPr>
          </a:p>
        </p:txBody>
      </p:sp>
      <p:pic>
        <p:nvPicPr>
          <p:cNvPr id="15" name="Picture 4"/>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075" t="26" r="8491" b="-26"/>
          <a:stretch/>
        </p:blipFill>
        <p:spPr bwMode="auto">
          <a:xfrm>
            <a:off x="6911418" y="1268760"/>
            <a:ext cx="1786042" cy="1791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87132" y="3861048"/>
            <a:ext cx="1786042" cy="1791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46126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23528" y="908720"/>
            <a:ext cx="8496944" cy="4752528"/>
          </a:xfrm>
        </p:spPr>
        <p:txBody>
          <a:bodyPr>
            <a:noAutofit/>
          </a:bodyPr>
          <a:lstStyle/>
          <a:p>
            <a:pPr marL="0" indent="0">
              <a:buNone/>
            </a:pPr>
            <a:endParaRPr lang="en-NZ" b="1" dirty="0" smtClean="0">
              <a:solidFill>
                <a:prstClr val="black"/>
              </a:solidFill>
              <a:latin typeface="Calibri Light" panose="020F0302020204030204" pitchFamily="34" charset="0"/>
            </a:endParaRPr>
          </a:p>
          <a:p>
            <a:pPr marL="0" indent="0">
              <a:buNone/>
            </a:pPr>
            <a:endParaRPr lang="en-NZ" b="1" dirty="0">
              <a:solidFill>
                <a:prstClr val="black"/>
              </a:solidFill>
              <a:latin typeface="Calibri Light" panose="020F0302020204030204" pitchFamily="34" charset="0"/>
            </a:endParaRPr>
          </a:p>
          <a:p>
            <a:pPr marL="0" indent="0">
              <a:buNone/>
            </a:pPr>
            <a:r>
              <a:rPr lang="en-NZ" b="1" dirty="0" smtClean="0">
                <a:solidFill>
                  <a:srgbClr val="E34F26"/>
                </a:solidFill>
                <a:latin typeface="Calibri Light" panose="020F0302020204030204" pitchFamily="34" charset="0"/>
              </a:rPr>
              <a:t>/ / Messaging for</a:t>
            </a:r>
            <a:r>
              <a:rPr lang="en-NZ" b="1" dirty="0" smtClean="0">
                <a:solidFill>
                  <a:prstClr val="black"/>
                </a:solidFill>
                <a:latin typeface="Calibri Light" panose="020F0302020204030204" pitchFamily="34" charset="0"/>
              </a:rPr>
              <a:t/>
            </a:r>
            <a:br>
              <a:rPr lang="en-NZ" b="1" dirty="0" smtClean="0">
                <a:solidFill>
                  <a:prstClr val="black"/>
                </a:solidFill>
                <a:latin typeface="Calibri Light" panose="020F0302020204030204" pitchFamily="34" charset="0"/>
              </a:rPr>
            </a:br>
            <a:r>
              <a:rPr lang="en-NZ" dirty="0" smtClean="0">
                <a:solidFill>
                  <a:prstClr val="black"/>
                </a:solidFill>
                <a:latin typeface="Calibri Light" panose="020F0302020204030204" pitchFamily="34" charset="0"/>
              </a:rPr>
              <a:t>Cruise ship passengers</a:t>
            </a:r>
            <a:endParaRPr lang="en-NZ" b="1" dirty="0" smtClean="0">
              <a:solidFill>
                <a:prstClr val="black"/>
              </a:solidFill>
              <a:latin typeface="Calibri Light" panose="020F0302020204030204" pitchFamily="34" charset="0"/>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0" y="6041427"/>
            <a:ext cx="9144000" cy="816573"/>
            <a:chOff x="0" y="6041427"/>
            <a:chExt cx="9144000" cy="816573"/>
          </a:xfrm>
        </p:grpSpPr>
        <p:sp>
          <p:nvSpPr>
            <p:cNvPr id="17" name="Rectangle 16"/>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8" name="Rectangle 17"/>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19" name="Rectangle 18"/>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0"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2"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19</a:t>
            </a:fld>
            <a:endParaRPr lang="en-NZ" dirty="0">
              <a:solidFill>
                <a:prstClr val="black">
                  <a:tint val="75000"/>
                </a:prstClr>
              </a:solidFill>
            </a:endParaRPr>
          </a:p>
        </p:txBody>
      </p:sp>
    </p:spTree>
    <p:extLst>
      <p:ext uri="{BB962C8B-B14F-4D97-AF65-F5344CB8AC3E}">
        <p14:creationId xmlns:p14="http://schemas.microsoft.com/office/powerpoint/2010/main" val="3445911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23528" y="764704"/>
            <a:ext cx="4248472" cy="2376264"/>
          </a:xfrm>
        </p:spPr>
        <p:txBody>
          <a:bodyPr>
            <a:noAutofit/>
          </a:bodyPr>
          <a:lstStyle/>
          <a:p>
            <a:pPr marL="0" indent="0">
              <a:lnSpc>
                <a:spcPct val="150000"/>
              </a:lnSpc>
              <a:buNone/>
            </a:pPr>
            <a:r>
              <a:rPr lang="en-NZ" sz="1500" b="1" dirty="0" smtClean="0">
                <a:solidFill>
                  <a:prstClr val="black"/>
                </a:solidFill>
                <a:latin typeface="+mj-lt"/>
              </a:rPr>
              <a:t>Page 3 </a:t>
            </a:r>
            <a:r>
              <a:rPr lang="en-NZ" sz="1500" dirty="0" smtClean="0">
                <a:solidFill>
                  <a:prstClr val="black"/>
                </a:solidFill>
                <a:latin typeface="+mj-lt"/>
              </a:rPr>
              <a:t>- Background</a:t>
            </a:r>
          </a:p>
          <a:p>
            <a:pPr marL="0" indent="0">
              <a:lnSpc>
                <a:spcPct val="150000"/>
              </a:lnSpc>
              <a:buNone/>
            </a:pPr>
            <a:r>
              <a:rPr lang="en-NZ" sz="1500" b="1" dirty="0" smtClean="0">
                <a:solidFill>
                  <a:prstClr val="black"/>
                </a:solidFill>
                <a:latin typeface="+mj-lt"/>
              </a:rPr>
              <a:t>Page 4 </a:t>
            </a:r>
            <a:r>
              <a:rPr lang="en-NZ" sz="1500" dirty="0" smtClean="0">
                <a:solidFill>
                  <a:prstClr val="black"/>
                </a:solidFill>
                <a:latin typeface="+mj-lt"/>
              </a:rPr>
              <a:t>- Using this social media pack</a:t>
            </a:r>
          </a:p>
          <a:p>
            <a:pPr marL="0" indent="0">
              <a:lnSpc>
                <a:spcPct val="150000"/>
              </a:lnSpc>
              <a:buNone/>
            </a:pPr>
            <a:r>
              <a:rPr lang="en-NZ" sz="1500" b="1" dirty="0">
                <a:solidFill>
                  <a:prstClr val="black"/>
                </a:solidFill>
              </a:rPr>
              <a:t>Page 4 </a:t>
            </a:r>
            <a:r>
              <a:rPr lang="en-NZ" sz="1500" dirty="0" smtClean="0">
                <a:solidFill>
                  <a:prstClr val="black"/>
                </a:solidFill>
              </a:rPr>
              <a:t>– Images and videos you can use</a:t>
            </a:r>
            <a:endParaRPr lang="en-NZ" sz="1500" dirty="0" smtClean="0">
              <a:solidFill>
                <a:prstClr val="black"/>
              </a:solidFill>
              <a:latin typeface="+mj-lt"/>
            </a:endParaRPr>
          </a:p>
          <a:p>
            <a:pPr marL="0" indent="0">
              <a:lnSpc>
                <a:spcPct val="150000"/>
              </a:lnSpc>
              <a:buNone/>
            </a:pPr>
            <a:r>
              <a:rPr lang="en-NZ" sz="1500" b="1" dirty="0" smtClean="0">
                <a:solidFill>
                  <a:prstClr val="black"/>
                </a:solidFill>
                <a:latin typeface="+mj-lt"/>
              </a:rPr>
              <a:t>Page 6 </a:t>
            </a:r>
            <a:r>
              <a:rPr lang="en-NZ" sz="1500" dirty="0" smtClean="0">
                <a:solidFill>
                  <a:prstClr val="black"/>
                </a:solidFill>
                <a:latin typeface="+mj-lt"/>
              </a:rPr>
              <a:t>- List of countries</a:t>
            </a:r>
          </a:p>
          <a:p>
            <a:pPr marL="0" indent="0">
              <a:lnSpc>
                <a:spcPct val="150000"/>
              </a:lnSpc>
              <a:buNone/>
            </a:pPr>
            <a:r>
              <a:rPr lang="en-NZ" sz="1500" b="1" dirty="0" smtClean="0">
                <a:solidFill>
                  <a:prstClr val="black"/>
                </a:solidFill>
                <a:latin typeface="+mj-lt"/>
              </a:rPr>
              <a:t>Messaging for:</a:t>
            </a:r>
          </a:p>
          <a:p>
            <a:pPr>
              <a:lnSpc>
                <a:spcPct val="150000"/>
              </a:lnSpc>
            </a:pPr>
            <a:r>
              <a:rPr lang="en-NZ" sz="1500" dirty="0">
                <a:latin typeface="+mj-lt"/>
              </a:rPr>
              <a:t>Page </a:t>
            </a:r>
            <a:r>
              <a:rPr lang="en-NZ" sz="1500" dirty="0" smtClean="0">
                <a:latin typeface="+mj-lt"/>
              </a:rPr>
              <a:t>8 </a:t>
            </a:r>
            <a:r>
              <a:rPr lang="en-NZ" sz="1500" dirty="0">
                <a:latin typeface="+mj-lt"/>
              </a:rPr>
              <a:t>- All audiences (generic messaging</a:t>
            </a:r>
            <a:r>
              <a:rPr lang="en-NZ" sz="1500" dirty="0" smtClean="0">
                <a:latin typeface="+mj-lt"/>
              </a:rPr>
              <a:t>)</a:t>
            </a:r>
            <a:endParaRPr lang="en-NZ" sz="1500" dirty="0">
              <a:latin typeface="+mj-lt"/>
            </a:endParaRPr>
          </a:p>
          <a:p>
            <a:pPr>
              <a:lnSpc>
                <a:spcPct val="150000"/>
              </a:lnSpc>
            </a:pPr>
            <a:r>
              <a:rPr lang="en-NZ" sz="1500" dirty="0">
                <a:latin typeface="+mj-lt"/>
              </a:rPr>
              <a:t>Page </a:t>
            </a:r>
            <a:r>
              <a:rPr lang="en-NZ" sz="1500" dirty="0" smtClean="0">
                <a:latin typeface="+mj-lt"/>
              </a:rPr>
              <a:t>10 </a:t>
            </a:r>
            <a:r>
              <a:rPr lang="en-NZ" sz="1500" dirty="0">
                <a:latin typeface="+mj-lt"/>
              </a:rPr>
              <a:t>-</a:t>
            </a:r>
            <a:r>
              <a:rPr lang="en-NZ" sz="1500" dirty="0" smtClean="0">
                <a:latin typeface="+mj-lt"/>
              </a:rPr>
              <a:t> Visa </a:t>
            </a:r>
            <a:r>
              <a:rPr lang="en-NZ" sz="1500" dirty="0">
                <a:latin typeface="+mj-lt"/>
              </a:rPr>
              <a:t>waiver countries and </a:t>
            </a:r>
            <a:r>
              <a:rPr lang="en-NZ" sz="1500" dirty="0" smtClean="0">
                <a:latin typeface="+mj-lt"/>
              </a:rPr>
              <a:t>territories</a:t>
            </a:r>
            <a:endParaRPr lang="en-NZ" sz="1500" dirty="0">
              <a:latin typeface="+mj-lt"/>
            </a:endParaRPr>
          </a:p>
          <a:p>
            <a:pPr>
              <a:lnSpc>
                <a:spcPct val="150000"/>
              </a:lnSpc>
            </a:pPr>
            <a:r>
              <a:rPr lang="en-NZ" sz="1500" dirty="0">
                <a:latin typeface="+mj-lt"/>
              </a:rPr>
              <a:t>Page </a:t>
            </a:r>
            <a:r>
              <a:rPr lang="en-NZ" sz="1500" dirty="0" smtClean="0">
                <a:latin typeface="+mj-lt"/>
              </a:rPr>
              <a:t>12 </a:t>
            </a:r>
            <a:r>
              <a:rPr lang="en-NZ" sz="1500" dirty="0">
                <a:latin typeface="+mj-lt"/>
              </a:rPr>
              <a:t>-</a:t>
            </a:r>
            <a:r>
              <a:rPr lang="en-NZ" sz="1500" dirty="0" smtClean="0">
                <a:latin typeface="+mj-lt"/>
              </a:rPr>
              <a:t> Transit </a:t>
            </a:r>
            <a:r>
              <a:rPr lang="en-NZ" sz="1500" dirty="0">
                <a:latin typeface="+mj-lt"/>
              </a:rPr>
              <a:t>visa waiver </a:t>
            </a:r>
            <a:r>
              <a:rPr lang="en-NZ" sz="1500" dirty="0" smtClean="0">
                <a:latin typeface="+mj-lt"/>
              </a:rPr>
              <a:t>countries</a:t>
            </a:r>
            <a:endParaRPr lang="en-NZ" sz="1500" dirty="0">
              <a:latin typeface="+mj-lt"/>
            </a:endParaRPr>
          </a:p>
          <a:p>
            <a:pPr>
              <a:lnSpc>
                <a:spcPct val="150000"/>
              </a:lnSpc>
            </a:pPr>
            <a:r>
              <a:rPr lang="en-NZ" sz="1500" dirty="0" smtClean="0">
                <a:latin typeface="+mj-lt"/>
              </a:rPr>
              <a:t>Page 14 </a:t>
            </a:r>
            <a:r>
              <a:rPr lang="en-NZ" sz="1500" dirty="0">
                <a:latin typeface="+mj-lt"/>
              </a:rPr>
              <a:t>-</a:t>
            </a:r>
            <a:r>
              <a:rPr lang="en-NZ" sz="1500" dirty="0" smtClean="0">
                <a:latin typeface="+mj-lt"/>
              </a:rPr>
              <a:t> Visa </a:t>
            </a:r>
            <a:r>
              <a:rPr lang="en-NZ" sz="1500" dirty="0">
                <a:latin typeface="+mj-lt"/>
              </a:rPr>
              <a:t>required </a:t>
            </a:r>
            <a:r>
              <a:rPr lang="en-NZ" sz="1500" dirty="0" smtClean="0">
                <a:latin typeface="+mj-lt"/>
              </a:rPr>
              <a:t>countries</a:t>
            </a:r>
            <a:endParaRPr lang="en-NZ" sz="1500" dirty="0">
              <a:latin typeface="+mj-lt"/>
            </a:endParaRPr>
          </a:p>
          <a:p>
            <a:pPr>
              <a:lnSpc>
                <a:spcPct val="150000"/>
              </a:lnSpc>
            </a:pPr>
            <a:r>
              <a:rPr lang="en-NZ" sz="1500" dirty="0">
                <a:latin typeface="+mj-lt"/>
              </a:rPr>
              <a:t>Page </a:t>
            </a:r>
            <a:r>
              <a:rPr lang="en-NZ" sz="1500" dirty="0" smtClean="0">
                <a:latin typeface="+mj-lt"/>
              </a:rPr>
              <a:t>16 </a:t>
            </a:r>
            <a:r>
              <a:rPr lang="en-NZ" sz="1500" dirty="0">
                <a:latin typeface="+mj-lt"/>
              </a:rPr>
              <a:t>-</a:t>
            </a:r>
            <a:r>
              <a:rPr lang="en-NZ" sz="1500" dirty="0" smtClean="0">
                <a:latin typeface="+mj-lt"/>
              </a:rPr>
              <a:t> Australians</a:t>
            </a:r>
          </a:p>
          <a:p>
            <a:pPr>
              <a:lnSpc>
                <a:spcPct val="150000"/>
              </a:lnSpc>
            </a:pPr>
            <a:r>
              <a:rPr lang="en-NZ" sz="1500" dirty="0" smtClean="0">
                <a:latin typeface="+mj-lt"/>
              </a:rPr>
              <a:t>Page 18 </a:t>
            </a:r>
            <a:r>
              <a:rPr lang="en-NZ" sz="1500" dirty="0">
                <a:latin typeface="+mj-lt"/>
              </a:rPr>
              <a:t>-</a:t>
            </a:r>
            <a:r>
              <a:rPr lang="en-NZ" sz="1500" dirty="0" smtClean="0">
                <a:latin typeface="+mj-lt"/>
              </a:rPr>
              <a:t> New Zealanders</a:t>
            </a:r>
          </a:p>
          <a:p>
            <a:pPr>
              <a:lnSpc>
                <a:spcPct val="150000"/>
              </a:lnSpc>
            </a:pPr>
            <a:r>
              <a:rPr lang="en-NZ" sz="1500" dirty="0" smtClean="0">
                <a:latin typeface="+mj-lt"/>
              </a:rPr>
              <a:t>Page 20 </a:t>
            </a:r>
            <a:r>
              <a:rPr lang="en-NZ" sz="1500" dirty="0">
                <a:latin typeface="+mj-lt"/>
              </a:rPr>
              <a:t>-</a:t>
            </a:r>
            <a:r>
              <a:rPr lang="en-NZ" sz="1500" dirty="0" smtClean="0">
                <a:latin typeface="+mj-lt"/>
              </a:rPr>
              <a:t> </a:t>
            </a:r>
            <a:r>
              <a:rPr lang="en-NZ" sz="1500" dirty="0">
                <a:latin typeface="+mj-lt"/>
              </a:rPr>
              <a:t>Cruise </a:t>
            </a:r>
            <a:r>
              <a:rPr lang="en-NZ" sz="1500" dirty="0" smtClean="0">
                <a:latin typeface="+mj-lt"/>
              </a:rPr>
              <a:t>passengers</a:t>
            </a:r>
            <a:endParaRPr lang="en-NZ" sz="1500" dirty="0">
              <a:latin typeface="+mj-lt"/>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txBox="1">
            <a:spLocks/>
          </p:cNvSpPr>
          <p:nvPr/>
        </p:nvSpPr>
        <p:spPr>
          <a:xfrm>
            <a:off x="292975" y="116632"/>
            <a:ext cx="8299130" cy="653106"/>
          </a:xfrm>
          <a:prstGeom prst="rect">
            <a:avLst/>
          </a:prstGeom>
        </p:spPr>
        <p:txBody>
          <a:bodyPr vert="horz" lIns="91401" tIns="45701" rIns="91401" bIns="45701" rtlCol="0" anchor="ctr">
            <a:noAutofit/>
          </a:bodyPr>
          <a:lstStyle>
            <a:lvl1pPr algn="ctr" defTabSz="914006" rtl="0" eaLnBrk="1" latinLnBrk="0" hangingPunct="1">
              <a:spcBef>
                <a:spcPct val="0"/>
              </a:spcBef>
              <a:buNone/>
              <a:defRPr sz="4400" kern="1200">
                <a:solidFill>
                  <a:schemeClr val="tx1"/>
                </a:solidFill>
                <a:latin typeface="+mj-lt"/>
                <a:ea typeface="+mj-ea"/>
                <a:cs typeface="+mj-cs"/>
              </a:defRPr>
            </a:lvl1pPr>
          </a:lstStyle>
          <a:p>
            <a:pPr algn="l"/>
            <a:r>
              <a:rPr lang="en-NZ" sz="2400" b="1" dirty="0" smtClean="0">
                <a:solidFill>
                  <a:srgbClr val="323849"/>
                </a:solidFill>
                <a:latin typeface="Calibri Light" panose="020F0302020204030204" pitchFamily="34" charset="0"/>
              </a:rPr>
              <a:t>Contents</a:t>
            </a:r>
            <a:endParaRPr lang="en-NZ" altLang="en-US" sz="2400" b="1" dirty="0">
              <a:solidFill>
                <a:srgbClr val="323849"/>
              </a:solidFill>
              <a:latin typeface="Calibri Light" panose="020F0302020204030204" pitchFamily="34" charset="0"/>
            </a:endParaRPr>
          </a:p>
        </p:txBody>
      </p:sp>
      <p:grpSp>
        <p:nvGrpSpPr>
          <p:cNvPr id="25" name="Group 24"/>
          <p:cNvGrpSpPr/>
          <p:nvPr/>
        </p:nvGrpSpPr>
        <p:grpSpPr>
          <a:xfrm>
            <a:off x="0" y="6041427"/>
            <a:ext cx="9144000" cy="816573"/>
            <a:chOff x="0" y="6041427"/>
            <a:chExt cx="9144000" cy="816573"/>
          </a:xfrm>
        </p:grpSpPr>
        <p:sp>
          <p:nvSpPr>
            <p:cNvPr id="18" name="Rectangle 17"/>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9" name="Rectangle 18"/>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20" name="Rectangle 19"/>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1"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2</a:t>
            </a:fld>
            <a:endParaRPr lang="en-NZ" dirty="0">
              <a:solidFill>
                <a:prstClr val="black">
                  <a:tint val="75000"/>
                </a:prstClr>
              </a:solidFill>
            </a:endParaRPr>
          </a:p>
        </p:txBody>
      </p:sp>
      <p:sp>
        <p:nvSpPr>
          <p:cNvPr id="28" name="Content Placeholder 2"/>
          <p:cNvSpPr txBox="1">
            <a:spLocks/>
          </p:cNvSpPr>
          <p:nvPr/>
        </p:nvSpPr>
        <p:spPr>
          <a:xfrm>
            <a:off x="4550406" y="764704"/>
            <a:ext cx="4248472" cy="2376264"/>
          </a:xfrm>
          <a:prstGeom prst="rect">
            <a:avLst/>
          </a:prstGeom>
        </p:spPr>
        <p:txBody>
          <a:bodyPr vert="horz" lIns="91401" tIns="45701" rIns="91401" bIns="45701" rtlCol="0">
            <a:noAutofit/>
          </a:bodyPr>
          <a:lstStyle>
            <a:lvl1pPr marL="342752" indent="-342752" algn="l" defTabSz="91400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630" indent="-285628" algn="l" defTabSz="914006"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508" indent="-228502" algn="l" defTabSz="914006"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12"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514"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518"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522"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524"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527"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en-NZ" sz="1500" b="1" dirty="0" smtClean="0">
                <a:solidFill>
                  <a:prstClr val="black"/>
                </a:solidFill>
              </a:rPr>
              <a:t>Page 21 </a:t>
            </a:r>
            <a:r>
              <a:rPr lang="en-NZ" sz="1500" dirty="0">
                <a:solidFill>
                  <a:prstClr val="black"/>
                </a:solidFill>
              </a:rPr>
              <a:t>-</a:t>
            </a:r>
            <a:r>
              <a:rPr lang="en-NZ" sz="1500" dirty="0" smtClean="0">
                <a:solidFill>
                  <a:prstClr val="black"/>
                </a:solidFill>
              </a:rPr>
              <a:t> questions travellers might ask you on social media</a:t>
            </a:r>
          </a:p>
          <a:p>
            <a:pPr marL="0" indent="0">
              <a:lnSpc>
                <a:spcPct val="150000"/>
              </a:lnSpc>
              <a:buFont typeface="Arial" panose="020B0604020202020204" pitchFamily="34" charset="0"/>
              <a:buNone/>
            </a:pPr>
            <a:r>
              <a:rPr lang="en-NZ" sz="1500" b="1" dirty="0" smtClean="0">
                <a:solidFill>
                  <a:prstClr val="black"/>
                </a:solidFill>
              </a:rPr>
              <a:t>Page 22 </a:t>
            </a:r>
            <a:r>
              <a:rPr lang="en-NZ" sz="1500" dirty="0">
                <a:solidFill>
                  <a:prstClr val="black"/>
                </a:solidFill>
              </a:rPr>
              <a:t>-</a:t>
            </a:r>
            <a:r>
              <a:rPr lang="en-NZ" sz="1500" dirty="0" smtClean="0">
                <a:solidFill>
                  <a:prstClr val="black"/>
                </a:solidFill>
              </a:rPr>
              <a:t> translated information</a:t>
            </a:r>
          </a:p>
          <a:p>
            <a:pPr marL="0" indent="0">
              <a:buFont typeface="Arial" panose="020B0604020202020204" pitchFamily="34" charset="0"/>
              <a:buNone/>
            </a:pPr>
            <a:endParaRPr lang="en-NZ" sz="1500" dirty="0">
              <a:solidFill>
                <a:prstClr val="black"/>
              </a:solidFill>
            </a:endParaRPr>
          </a:p>
        </p:txBody>
      </p:sp>
    </p:spTree>
    <p:extLst>
      <p:ext uri="{BB962C8B-B14F-4D97-AF65-F5344CB8AC3E}">
        <p14:creationId xmlns:p14="http://schemas.microsoft.com/office/powerpoint/2010/main" val="32509293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92975" y="116632"/>
            <a:ext cx="8299130" cy="653106"/>
          </a:xfrm>
        </p:spPr>
        <p:txBody>
          <a:bodyPr>
            <a:noAutofit/>
          </a:bodyPr>
          <a:lstStyle/>
          <a:p>
            <a:pPr algn="l"/>
            <a:r>
              <a:rPr lang="en-NZ" altLang="en-US" sz="2400" b="1" dirty="0" smtClean="0">
                <a:solidFill>
                  <a:srgbClr val="323849"/>
                </a:solidFill>
                <a:latin typeface="Calibri Light" panose="020F0302020204030204" pitchFamily="34" charset="0"/>
              </a:rPr>
              <a:t>Messaging for cruise passengers</a:t>
            </a:r>
            <a:endParaRPr lang="en-NZ" altLang="en-US" sz="2400" b="1" dirty="0">
              <a:solidFill>
                <a:srgbClr val="323849"/>
              </a:solidFill>
              <a:latin typeface="Calibri Light" panose="020F0302020204030204" pitchFamily="34" charset="0"/>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1196341269"/>
              </p:ext>
            </p:extLst>
          </p:nvPr>
        </p:nvGraphicFramePr>
        <p:xfrm>
          <a:off x="305272" y="836712"/>
          <a:ext cx="8659215" cy="2376264"/>
        </p:xfrm>
        <a:graphic>
          <a:graphicData uri="http://schemas.openxmlformats.org/drawingml/2006/table">
            <a:tbl>
              <a:tblPr firstRow="1" bandRow="1">
                <a:tableStyleId>{5C22544A-7EE6-4342-B048-85BDC9FD1C3A}</a:tableStyleId>
              </a:tblPr>
              <a:tblGrid>
                <a:gridCol w="2128833"/>
                <a:gridCol w="2128833"/>
                <a:gridCol w="2128833"/>
                <a:gridCol w="2272716"/>
              </a:tblGrid>
              <a:tr h="327887">
                <a:tc gridSpan="3">
                  <a:txBody>
                    <a:bodyPr/>
                    <a:lstStyle/>
                    <a:p>
                      <a:r>
                        <a:rPr lang="en-NZ" sz="1400" b="0" dirty="0" smtClean="0">
                          <a:solidFill>
                            <a:schemeClr val="bg1"/>
                          </a:solidFill>
                        </a:rPr>
                        <a:t>Messaging for:</a:t>
                      </a:r>
                      <a:r>
                        <a:rPr lang="en-NZ" sz="1400" b="0" baseline="0" dirty="0" smtClean="0">
                          <a:solidFill>
                            <a:schemeClr val="bg1"/>
                          </a:solidFill>
                        </a:rPr>
                        <a:t> </a:t>
                      </a:r>
                      <a:r>
                        <a:rPr lang="en-NZ" sz="1400" b="1" dirty="0" smtClean="0">
                          <a:solidFill>
                            <a:schemeClr val="bg1"/>
                          </a:solidFill>
                        </a:rPr>
                        <a:t>Cruise</a:t>
                      </a:r>
                      <a:r>
                        <a:rPr lang="en-NZ" sz="1400" b="1" baseline="0" dirty="0" smtClean="0">
                          <a:solidFill>
                            <a:schemeClr val="bg1"/>
                          </a:solidFill>
                        </a:rPr>
                        <a:t> passengers </a:t>
                      </a:r>
                      <a:r>
                        <a:rPr lang="en-NZ" sz="1400" b="1" u="sng" baseline="0" dirty="0" smtClean="0">
                          <a:solidFill>
                            <a:schemeClr val="bg1"/>
                          </a:solidFill>
                        </a:rPr>
                        <a:t>before</a:t>
                      </a:r>
                      <a:r>
                        <a:rPr lang="en-NZ" sz="1400" b="1" baseline="0" dirty="0" smtClean="0">
                          <a:solidFill>
                            <a:schemeClr val="bg1"/>
                          </a:solidFill>
                        </a:rPr>
                        <a:t> 1 October 2019</a:t>
                      </a:r>
                      <a:endParaRPr lang="en-NZ" sz="1400" b="1" dirty="0" smtClean="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34F26"/>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400" dirty="0" smtClean="0">
                          <a:solidFill>
                            <a:schemeClr val="bg1"/>
                          </a:solidFill>
                        </a:rPr>
                        <a:t>Image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34F26"/>
                    </a:solidFill>
                  </a:tcPr>
                </a:tc>
              </a:tr>
              <a:tr h="2048377">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Travelling to New Zealand on a cruise ship?</a:t>
                      </a:r>
                      <a:r>
                        <a:rPr lang="en-NZ" sz="1050" baseline="0" dirty="0" smtClean="0">
                          <a:solidFill>
                            <a:schemeClr val="tx1"/>
                          </a:solidFill>
                          <a:latin typeface="Calibri" panose="020F0502020204030204" pitchFamily="34" charset="0"/>
                        </a:rPr>
                        <a:t> </a:t>
                      </a:r>
                      <a:r>
                        <a:rPr lang="en-NZ" sz="1050" dirty="0" smtClean="0">
                          <a:solidFill>
                            <a:schemeClr val="tx1"/>
                          </a:solidFill>
                          <a:latin typeface="Calibri" panose="020F0502020204030204" pitchFamily="34" charset="0"/>
                        </a:rPr>
                        <a:t>Don’t get held up at check in.</a:t>
                      </a:r>
                      <a:r>
                        <a:rPr lang="en-NZ" sz="1050" baseline="0" dirty="0" smtClean="0">
                          <a:solidFill>
                            <a:schemeClr val="tx1"/>
                          </a:solidFill>
                          <a:latin typeface="Calibri" panose="020F0502020204030204" pitchFamily="34" charset="0"/>
                        </a:rPr>
                        <a:t> From 1 October 2019, you’ll need to hold a visa or an NZeTA (New Zealand Electronic Travel Authority), unless you’re an Australian citizen. Check out the new rules at </a:t>
                      </a:r>
                      <a:r>
                        <a:rPr lang="en-NZ" sz="1050" baseline="0" dirty="0" smtClean="0">
                          <a:solidFill>
                            <a:schemeClr val="tx1"/>
                          </a:solidFill>
                          <a:latin typeface="Calibri" panose="020F0502020204030204" pitchFamily="34" charset="0"/>
                          <a:hlinkClick r:id="rId4"/>
                        </a:rPr>
                        <a:t>www.immigration.govt.nz/nzeta</a:t>
                      </a:r>
                      <a:endParaRPr lang="en-NZ" sz="1050" baseline="0" dirty="0" smtClean="0">
                        <a:solidFill>
                          <a:schemeClr val="tx1"/>
                        </a:solidFill>
                        <a:latin typeface="Calibri" panose="020F0502020204030204" pitchFamily="34" charset="0"/>
                      </a:endParaRPr>
                    </a:p>
                    <a:p>
                      <a:pPr marL="0" marR="0" indent="0" algn="l" defTabSz="914006" rtl="0" eaLnBrk="1" fontAlgn="auto" latinLnBrk="0" hangingPunct="1">
                        <a:lnSpc>
                          <a:spcPct val="100000"/>
                        </a:lnSpc>
                        <a:spcBef>
                          <a:spcPts val="0"/>
                        </a:spcBef>
                        <a:spcAft>
                          <a:spcPts val="0"/>
                        </a:spcAft>
                        <a:buClrTx/>
                        <a:buSzTx/>
                        <a:buFontTx/>
                        <a:buNone/>
                        <a:tabLst/>
                        <a:defRPr/>
                      </a:pP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From 1 October, cruise</a:t>
                      </a:r>
                      <a:r>
                        <a:rPr lang="en-NZ" sz="1050" baseline="0" dirty="0" smtClean="0">
                          <a:solidFill>
                            <a:schemeClr val="tx1"/>
                          </a:solidFill>
                          <a:latin typeface="Calibri" panose="020F0502020204030204" pitchFamily="34" charset="0"/>
                        </a:rPr>
                        <a:t> passengers travelling to New Zealand now need to hold a visa or an NZeTA (New Zealand Electronic Travel Authority), unless you’re an Australian citizen. Check out the new rules at </a:t>
                      </a:r>
                      <a:r>
                        <a:rPr lang="en-NZ" sz="1050" baseline="0" dirty="0" smtClean="0">
                          <a:solidFill>
                            <a:schemeClr val="tx1"/>
                          </a:solidFill>
                          <a:latin typeface="Calibri" panose="020F0502020204030204" pitchFamily="34" charset="0"/>
                          <a:hlinkClick r:id="rId4"/>
                        </a:rPr>
                        <a:t>www.immigration.govt.nz/nzeta</a:t>
                      </a:r>
                      <a:endParaRPr lang="en-NZ" sz="1050" baseline="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From 1 October, Australian permanent residents travelling to New Zealand on a cruise ship</a:t>
                      </a:r>
                      <a:r>
                        <a:rPr lang="en-NZ" sz="1050" baseline="0" dirty="0" smtClean="0">
                          <a:solidFill>
                            <a:schemeClr val="tx1"/>
                          </a:solidFill>
                          <a:latin typeface="Calibri" panose="020F0502020204030204" pitchFamily="34" charset="0"/>
                        </a:rPr>
                        <a:t> are required to hold an NZeTA (New Zealand Electronic Travel Authority). Get it before you go on the official government website </a:t>
                      </a:r>
                      <a:r>
                        <a:rPr lang="en-NZ" sz="1050" baseline="0" dirty="0" smtClean="0">
                          <a:solidFill>
                            <a:schemeClr val="tx1"/>
                          </a:solidFill>
                          <a:latin typeface="Calibri" panose="020F0502020204030204" pitchFamily="34" charset="0"/>
                          <a:hlinkClick r:id="rId4"/>
                        </a:rPr>
                        <a:t>www.immigration.govt.nz/nzeta</a:t>
                      </a:r>
                      <a:endParaRPr lang="en-NZ" sz="105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NZ"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021511030"/>
              </p:ext>
            </p:extLst>
          </p:nvPr>
        </p:nvGraphicFramePr>
        <p:xfrm>
          <a:off x="312376" y="3429000"/>
          <a:ext cx="8659215" cy="2376264"/>
        </p:xfrm>
        <a:graphic>
          <a:graphicData uri="http://schemas.openxmlformats.org/drawingml/2006/table">
            <a:tbl>
              <a:tblPr firstRow="1" bandRow="1">
                <a:tableStyleId>{5C22544A-7EE6-4342-B048-85BDC9FD1C3A}</a:tableStyleId>
              </a:tblPr>
              <a:tblGrid>
                <a:gridCol w="2128833"/>
                <a:gridCol w="2128833"/>
                <a:gridCol w="2128833"/>
                <a:gridCol w="2272716"/>
              </a:tblGrid>
              <a:tr h="327887">
                <a:tc gridSpan="3">
                  <a:txBody>
                    <a:bodyPr/>
                    <a:lstStyle/>
                    <a:p>
                      <a:r>
                        <a:rPr lang="en-NZ" sz="1400" b="0" dirty="0" smtClean="0">
                          <a:solidFill>
                            <a:schemeClr val="bg1"/>
                          </a:solidFill>
                        </a:rPr>
                        <a:t>Messaging for:</a:t>
                      </a:r>
                      <a:r>
                        <a:rPr lang="en-NZ" sz="1400" b="0" baseline="0" dirty="0" smtClean="0">
                          <a:solidFill>
                            <a:schemeClr val="bg1"/>
                          </a:solidFill>
                        </a:rPr>
                        <a:t> </a:t>
                      </a:r>
                      <a:r>
                        <a:rPr lang="en-NZ" sz="1400" b="1" dirty="0" smtClean="0">
                          <a:solidFill>
                            <a:schemeClr val="bg1"/>
                          </a:solidFill>
                        </a:rPr>
                        <a:t>Cruise</a:t>
                      </a:r>
                      <a:r>
                        <a:rPr lang="en-NZ" sz="1400" b="1" baseline="0" dirty="0" smtClean="0">
                          <a:solidFill>
                            <a:schemeClr val="bg1"/>
                          </a:solidFill>
                        </a:rPr>
                        <a:t> passengers </a:t>
                      </a:r>
                      <a:r>
                        <a:rPr lang="en-NZ" sz="1400" b="1" u="sng" baseline="0" dirty="0" smtClean="0">
                          <a:solidFill>
                            <a:schemeClr val="bg1"/>
                          </a:solidFill>
                        </a:rPr>
                        <a:t>after</a:t>
                      </a:r>
                      <a:r>
                        <a:rPr lang="en-NZ" sz="1400" b="1" baseline="0" dirty="0" smtClean="0">
                          <a:solidFill>
                            <a:schemeClr val="bg1"/>
                          </a:solidFill>
                        </a:rPr>
                        <a:t> 1 October 2019</a:t>
                      </a:r>
                      <a:endParaRPr lang="en-NZ" sz="1400" b="1" dirty="0" smtClean="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34F26"/>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400" dirty="0" smtClean="0">
                          <a:solidFill>
                            <a:schemeClr val="bg1"/>
                          </a:solidFill>
                        </a:rPr>
                        <a:t>Image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34F26"/>
                    </a:solidFill>
                  </a:tcPr>
                </a:tc>
              </a:tr>
              <a:tr h="2048377">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Travelling to New Zealand on a cruise ship?</a:t>
                      </a:r>
                      <a:r>
                        <a:rPr lang="en-NZ" sz="1050" baseline="0" dirty="0" smtClean="0">
                          <a:solidFill>
                            <a:schemeClr val="tx1"/>
                          </a:solidFill>
                          <a:latin typeface="Calibri" panose="020F0502020204030204" pitchFamily="34" charset="0"/>
                        </a:rPr>
                        <a:t> </a:t>
                      </a:r>
                      <a:r>
                        <a:rPr lang="en-NZ" sz="1050" dirty="0" smtClean="0">
                          <a:solidFill>
                            <a:schemeClr val="tx1"/>
                          </a:solidFill>
                          <a:latin typeface="Calibri" panose="020F0502020204030204" pitchFamily="34" charset="0"/>
                        </a:rPr>
                        <a:t>Don’t get held up at check in</a:t>
                      </a:r>
                      <a:r>
                        <a:rPr lang="en-NZ" sz="1050" baseline="0" dirty="0" smtClean="0">
                          <a:solidFill>
                            <a:schemeClr val="tx1"/>
                          </a:solidFill>
                          <a:latin typeface="Calibri" panose="020F0502020204030204" pitchFamily="34" charset="0"/>
                        </a:rPr>
                        <a:t>. You’ll need to hold a visa or an NZeTA (New Zealand Electronic Travel Authority), unless you’re an Australian citizen. Check out the new rules at </a:t>
                      </a:r>
                      <a:r>
                        <a:rPr lang="en-NZ" sz="1050" baseline="0" dirty="0" smtClean="0">
                          <a:solidFill>
                            <a:schemeClr val="tx1"/>
                          </a:solidFill>
                          <a:latin typeface="Calibri" panose="020F0502020204030204" pitchFamily="34" charset="0"/>
                          <a:hlinkClick r:id="rId4"/>
                        </a:rPr>
                        <a:t>www.immigration.govt.nz/nzeta</a:t>
                      </a:r>
                      <a:endParaRPr lang="en-NZ" sz="1050" baseline="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Cruise</a:t>
                      </a:r>
                      <a:r>
                        <a:rPr lang="en-NZ" sz="1050" baseline="0" dirty="0" smtClean="0">
                          <a:solidFill>
                            <a:schemeClr val="tx1"/>
                          </a:solidFill>
                          <a:latin typeface="Calibri" panose="020F0502020204030204" pitchFamily="34" charset="0"/>
                        </a:rPr>
                        <a:t> passengers travelling to New Zealand now need to hold a visa or an NZeTA (New Zealand Electronic Travel Authority), unless you’re an Australian citizen. Check out the new rules at </a:t>
                      </a:r>
                      <a:r>
                        <a:rPr lang="en-NZ" sz="1050" baseline="0" dirty="0" smtClean="0">
                          <a:solidFill>
                            <a:schemeClr val="tx1"/>
                          </a:solidFill>
                          <a:latin typeface="Calibri" panose="020F0502020204030204" pitchFamily="34" charset="0"/>
                          <a:hlinkClick r:id="rId4"/>
                        </a:rPr>
                        <a:t>www.immigration.govt.nz/nzeta</a:t>
                      </a:r>
                      <a:endParaRPr lang="en-NZ" sz="1050" baseline="0" dirty="0" smtClean="0">
                        <a:solidFill>
                          <a:schemeClr val="tx1"/>
                        </a:solidFill>
                        <a:latin typeface="Calibri" panose="020F0502020204030204" pitchFamily="34" charset="0"/>
                      </a:endParaRPr>
                    </a:p>
                    <a:p>
                      <a:pPr marL="0" marR="0" indent="0" algn="l" defTabSz="914006" rtl="0" eaLnBrk="1" fontAlgn="auto" latinLnBrk="0" hangingPunct="1">
                        <a:lnSpc>
                          <a:spcPct val="100000"/>
                        </a:lnSpc>
                        <a:spcBef>
                          <a:spcPts val="0"/>
                        </a:spcBef>
                        <a:spcAft>
                          <a:spcPts val="0"/>
                        </a:spcAft>
                        <a:buClrTx/>
                        <a:buSzTx/>
                        <a:buFontTx/>
                        <a:buNone/>
                        <a:tabLst/>
                        <a:defRPr/>
                      </a:pPr>
                      <a:endParaRPr lang="en-NZ" sz="1050" baseline="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50" dirty="0" smtClean="0">
                          <a:solidFill>
                            <a:schemeClr val="tx1"/>
                          </a:solidFill>
                          <a:latin typeface="Calibri" panose="020F0502020204030204" pitchFamily="34" charset="0"/>
                        </a:rPr>
                        <a:t/>
                      </a:r>
                      <a:br>
                        <a:rPr lang="en-NZ" sz="1050" dirty="0" smtClean="0">
                          <a:solidFill>
                            <a:schemeClr val="tx1"/>
                          </a:solidFill>
                          <a:latin typeface="Calibri" panose="020F0502020204030204" pitchFamily="34" charset="0"/>
                        </a:rPr>
                      </a:br>
                      <a:r>
                        <a:rPr lang="en-NZ" sz="1050" dirty="0" smtClean="0">
                          <a:solidFill>
                            <a:schemeClr val="tx1"/>
                          </a:solidFill>
                          <a:latin typeface="Calibri" panose="020F0502020204030204" pitchFamily="34" charset="0"/>
                        </a:rPr>
                        <a:t>Australian permanent residents travelling to New Zealand on a cruise ship</a:t>
                      </a:r>
                      <a:r>
                        <a:rPr lang="en-NZ" sz="1050" baseline="0" dirty="0" smtClean="0">
                          <a:solidFill>
                            <a:schemeClr val="tx1"/>
                          </a:solidFill>
                          <a:latin typeface="Calibri" panose="020F0502020204030204" pitchFamily="34" charset="0"/>
                        </a:rPr>
                        <a:t> are required to hold an NZeTA (New Zealand Electronic Travel Authority). Get it before you go on the official government website </a:t>
                      </a:r>
                      <a:r>
                        <a:rPr lang="en-NZ" sz="1050" baseline="0" dirty="0" smtClean="0">
                          <a:solidFill>
                            <a:schemeClr val="tx1"/>
                          </a:solidFill>
                          <a:latin typeface="Calibri" panose="020F0502020204030204" pitchFamily="34" charset="0"/>
                          <a:hlinkClick r:id="rId4"/>
                        </a:rPr>
                        <a:t>www.immigration.govt.nz/nzeta</a:t>
                      </a:r>
                      <a:endParaRPr lang="en-NZ" sz="1050" dirty="0" smtClean="0">
                        <a:solidFill>
                          <a:schemeClr val="tx1"/>
                        </a:solidFill>
                        <a:latin typeface="Calibri" panose="020F0502020204030204" pitchFamily="34" charset="0"/>
                      </a:endParaRPr>
                    </a:p>
                    <a:p>
                      <a:pPr marL="0" marR="0" indent="0" algn="l" defTabSz="914006" rtl="0" eaLnBrk="1" fontAlgn="auto" latinLnBrk="0" hangingPunct="1">
                        <a:lnSpc>
                          <a:spcPct val="100000"/>
                        </a:lnSpc>
                        <a:spcBef>
                          <a:spcPts val="0"/>
                        </a:spcBef>
                        <a:spcAft>
                          <a:spcPts val="0"/>
                        </a:spcAft>
                        <a:buClrTx/>
                        <a:buSzTx/>
                        <a:buFontTx/>
                        <a:buNone/>
                        <a:tabLst/>
                        <a:defRPr/>
                      </a:pPr>
                      <a:endParaRPr lang="en-NZ" sz="1050" baseline="0" dirty="0" smtClean="0">
                        <a:solidFill>
                          <a:schemeClr val="tx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NZ"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pSp>
        <p:nvGrpSpPr>
          <p:cNvPr id="24" name="Group 23"/>
          <p:cNvGrpSpPr/>
          <p:nvPr/>
        </p:nvGrpSpPr>
        <p:grpSpPr>
          <a:xfrm>
            <a:off x="0" y="6041427"/>
            <a:ext cx="9144000" cy="816573"/>
            <a:chOff x="0" y="6041427"/>
            <a:chExt cx="9144000" cy="816573"/>
          </a:xfrm>
        </p:grpSpPr>
        <p:sp>
          <p:nvSpPr>
            <p:cNvPr id="25" name="Rectangle 24"/>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6" name="Rectangle 25"/>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27" name="Rectangle 26"/>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8" name="Picture 3" descr="\\wd.govt.nz\dfs\personal\homedrive\WNI5\allumg2\my pictures\inz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wd.govt.nz\dfs\personal\homedrive\WNI5\allumg2\my pictures\nzgovt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20</a:t>
            </a:fld>
            <a:endParaRPr lang="en-NZ" dirty="0">
              <a:solidFill>
                <a:prstClr val="black">
                  <a:tint val="75000"/>
                </a:prstClr>
              </a:solidFill>
            </a:endParaRPr>
          </a:p>
        </p:txBody>
      </p:sp>
      <p:pic>
        <p:nvPicPr>
          <p:cNvPr id="15" name="Picture 4"/>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075" t="26" r="8491" b="-26"/>
          <a:stretch/>
        </p:blipFill>
        <p:spPr bwMode="auto">
          <a:xfrm>
            <a:off x="6911418" y="1268760"/>
            <a:ext cx="1786042" cy="1791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075" t="26" r="8491" b="-26"/>
          <a:stretch/>
        </p:blipFill>
        <p:spPr bwMode="auto">
          <a:xfrm>
            <a:off x="6962422" y="3861048"/>
            <a:ext cx="1786042" cy="1791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43461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23528" y="764704"/>
            <a:ext cx="8496944" cy="4752528"/>
          </a:xfrm>
        </p:spPr>
        <p:txBody>
          <a:bodyPr>
            <a:noAutofit/>
          </a:bodyPr>
          <a:lstStyle/>
          <a:p>
            <a:pPr marL="0" indent="0">
              <a:buNone/>
            </a:pPr>
            <a:r>
              <a:rPr lang="en-NZ" sz="1800" dirty="0" smtClean="0">
                <a:solidFill>
                  <a:prstClr val="black"/>
                </a:solidFill>
              </a:rPr>
              <a:t>Here are the answers to common questions travellers may ask you on social media. </a:t>
            </a:r>
          </a:p>
          <a:p>
            <a:pPr marL="0" indent="0">
              <a:buNone/>
            </a:pPr>
            <a:endParaRPr lang="en-NZ" sz="1800" dirty="0" smtClean="0">
              <a:solidFill>
                <a:prstClr val="black"/>
              </a:solidFill>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txBox="1">
            <a:spLocks/>
          </p:cNvSpPr>
          <p:nvPr/>
        </p:nvSpPr>
        <p:spPr>
          <a:xfrm>
            <a:off x="292975" y="116632"/>
            <a:ext cx="8299130" cy="653106"/>
          </a:xfrm>
          <a:prstGeom prst="rect">
            <a:avLst/>
          </a:prstGeom>
        </p:spPr>
        <p:txBody>
          <a:bodyPr vert="horz" lIns="91401" tIns="45701" rIns="91401" bIns="45701" rtlCol="0" anchor="ctr">
            <a:noAutofit/>
          </a:bodyPr>
          <a:lstStyle>
            <a:lvl1pPr algn="ctr" defTabSz="914006" rtl="0" eaLnBrk="1" latinLnBrk="0" hangingPunct="1">
              <a:spcBef>
                <a:spcPct val="0"/>
              </a:spcBef>
              <a:buNone/>
              <a:defRPr sz="4400" kern="1200">
                <a:solidFill>
                  <a:schemeClr val="tx1"/>
                </a:solidFill>
                <a:latin typeface="+mj-lt"/>
                <a:ea typeface="+mj-ea"/>
                <a:cs typeface="+mj-cs"/>
              </a:defRPr>
            </a:lvl1pPr>
          </a:lstStyle>
          <a:p>
            <a:pPr algn="l"/>
            <a:r>
              <a:rPr lang="en-NZ" altLang="en-US" sz="2400" b="1" dirty="0" smtClean="0">
                <a:solidFill>
                  <a:srgbClr val="323849"/>
                </a:solidFill>
                <a:latin typeface="Calibri Light" panose="020F0302020204030204" pitchFamily="34" charset="0"/>
              </a:rPr>
              <a:t>Common questions from travellers</a:t>
            </a:r>
            <a:endParaRPr lang="en-NZ" altLang="en-US" sz="2400" b="1" dirty="0">
              <a:solidFill>
                <a:srgbClr val="323849"/>
              </a:solidFill>
              <a:latin typeface="Calibri Light" panose="020F0302020204030204"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711949475"/>
              </p:ext>
            </p:extLst>
          </p:nvPr>
        </p:nvGraphicFramePr>
        <p:xfrm>
          <a:off x="395536" y="1211805"/>
          <a:ext cx="8447094" cy="4673851"/>
        </p:xfrm>
        <a:graphic>
          <a:graphicData uri="http://schemas.openxmlformats.org/drawingml/2006/table">
            <a:tbl>
              <a:tblPr firstRow="1" bandRow="1">
                <a:tableStyleId>{5C22544A-7EE6-4342-B048-85BDC9FD1C3A}</a:tableStyleId>
              </a:tblPr>
              <a:tblGrid>
                <a:gridCol w="2376266"/>
                <a:gridCol w="6070828"/>
              </a:tblGrid>
              <a:tr h="321193">
                <a:tc>
                  <a:txBody>
                    <a:bodyPr/>
                    <a:lstStyle/>
                    <a:p>
                      <a:r>
                        <a:rPr lang="en-NZ" sz="1200" dirty="0" smtClean="0">
                          <a:solidFill>
                            <a:schemeClr val="bg1"/>
                          </a:solidFill>
                        </a:rPr>
                        <a:t>Question</a:t>
                      </a:r>
                      <a:endParaRPr lang="en-NZ" sz="12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a:txBody>
                    <a:bodyPr/>
                    <a:lstStyle/>
                    <a:p>
                      <a:r>
                        <a:rPr lang="en-NZ" sz="1200" dirty="0" smtClean="0">
                          <a:solidFill>
                            <a:schemeClr val="bg1"/>
                          </a:solidFill>
                        </a:rPr>
                        <a:t>Answer</a:t>
                      </a:r>
                      <a:endParaRPr lang="en-NZ" sz="12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r>
              <a:tr h="383834">
                <a:tc>
                  <a:txBody>
                    <a:bodyPr/>
                    <a:lstStyle/>
                    <a:p>
                      <a:pPr algn="l"/>
                      <a:r>
                        <a:rPr lang="en-NZ" sz="1000" dirty="0" smtClean="0">
                          <a:solidFill>
                            <a:schemeClr val="tx1"/>
                          </a:solidFill>
                        </a:rPr>
                        <a:t>Do I need an NZeTA if I’m travelling to New Zealand before 1 October 2019?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NZ" sz="1000" dirty="0" smtClean="0">
                          <a:solidFill>
                            <a:schemeClr val="tx1"/>
                          </a:solidFill>
                        </a:rPr>
                        <a:t>No,</a:t>
                      </a:r>
                      <a:r>
                        <a:rPr lang="en-NZ" sz="1000" baseline="0" dirty="0" smtClean="0">
                          <a:solidFill>
                            <a:schemeClr val="tx1"/>
                          </a:solidFill>
                        </a:rPr>
                        <a:t> the NZeTA is only required for travel from 1 October 2019. Travellers arriving in New Zealand before 1 October do not need an NZeTA (even if they are leaving New Zealand after 1 October). </a:t>
                      </a:r>
                      <a:endParaRPr lang="en-NZ" sz="1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9642">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00" dirty="0" smtClean="0">
                          <a:solidFill>
                            <a:schemeClr val="tx1"/>
                          </a:solidFill>
                        </a:rPr>
                        <a:t>Do I need an NZeTA?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00" dirty="0" smtClean="0">
                          <a:solidFill>
                            <a:schemeClr val="tx1"/>
                          </a:solidFill>
                        </a:rPr>
                        <a:t>Visit</a:t>
                      </a:r>
                      <a:r>
                        <a:rPr lang="en-NZ" sz="1000" baseline="0" dirty="0" smtClean="0">
                          <a:solidFill>
                            <a:schemeClr val="tx1"/>
                          </a:solidFill>
                        </a:rPr>
                        <a:t> the Immigration New Zealand website to check your requirements for travelling to New Zealand  </a:t>
                      </a:r>
                      <a:r>
                        <a:rPr lang="en-NZ" sz="1000" baseline="0" dirty="0" smtClean="0">
                          <a:solidFill>
                            <a:schemeClr val="tx1"/>
                          </a:solidFill>
                          <a:hlinkClick r:id="rId4"/>
                        </a:rPr>
                        <a:t>www.immigration.govt.nz/nzeta</a:t>
                      </a:r>
                      <a:r>
                        <a:rPr lang="en-NZ" sz="1000" baseline="0" dirty="0" smtClean="0">
                          <a:solidFill>
                            <a:schemeClr val="tx1"/>
                          </a:solidFill>
                        </a:rPr>
                        <a:t> </a:t>
                      </a:r>
                      <a:endParaRPr lang="en-NZ" sz="10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889793">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00" dirty="0" smtClean="0">
                          <a:solidFill>
                            <a:schemeClr val="tx1"/>
                          </a:solidFill>
                        </a:rPr>
                        <a:t>I</a:t>
                      </a:r>
                      <a:r>
                        <a:rPr lang="en-NZ" sz="1000" baseline="0" dirty="0" smtClean="0">
                          <a:solidFill>
                            <a:schemeClr val="tx1"/>
                          </a:solidFill>
                        </a:rPr>
                        <a:t> already have a visa for New Zealand. Do I need an NZeTA as well? </a:t>
                      </a:r>
                      <a:br>
                        <a:rPr lang="en-NZ" sz="1000" baseline="0" dirty="0" smtClean="0">
                          <a:solidFill>
                            <a:schemeClr val="tx1"/>
                          </a:solidFill>
                        </a:rPr>
                      </a:br>
                      <a:r>
                        <a:rPr lang="en-NZ" sz="1000" i="1" baseline="0" dirty="0" smtClean="0">
                          <a:solidFill>
                            <a:schemeClr val="tx1"/>
                          </a:solidFill>
                        </a:rPr>
                        <a:t>or</a:t>
                      </a:r>
                      <a:r>
                        <a:rPr lang="en-NZ" sz="1000" baseline="0" dirty="0" smtClean="0">
                          <a:solidFill>
                            <a:schemeClr val="tx1"/>
                          </a:solidFill>
                        </a:rPr>
                        <a:t> </a:t>
                      </a:r>
                      <a:r>
                        <a:rPr lang="en-NZ" sz="1000" dirty="0" smtClean="0">
                          <a:solidFill>
                            <a:schemeClr val="tx1"/>
                          </a:solidFill>
                        </a:rPr>
                        <a:t>I’m an Australian</a:t>
                      </a:r>
                      <a:r>
                        <a:rPr lang="en-NZ" sz="1000" baseline="0" dirty="0" smtClean="0">
                          <a:solidFill>
                            <a:schemeClr val="tx1"/>
                          </a:solidFill>
                        </a:rPr>
                        <a:t> citizen, do I need an NZeTA?</a:t>
                      </a:r>
                    </a:p>
                    <a:p>
                      <a:pPr marL="0" marR="0" indent="0" algn="l" defTabSz="914006" rtl="0" eaLnBrk="1" fontAlgn="auto" latinLnBrk="0" hangingPunct="1">
                        <a:lnSpc>
                          <a:spcPct val="100000"/>
                        </a:lnSpc>
                        <a:spcBef>
                          <a:spcPts val="0"/>
                        </a:spcBef>
                        <a:spcAft>
                          <a:spcPts val="0"/>
                        </a:spcAft>
                        <a:buClrTx/>
                        <a:buSzTx/>
                        <a:buFontTx/>
                        <a:buNone/>
                        <a:tabLst/>
                        <a:defRPr/>
                      </a:pPr>
                      <a:r>
                        <a:rPr lang="en-NZ" sz="1000" i="1" baseline="0" dirty="0" smtClean="0">
                          <a:solidFill>
                            <a:schemeClr val="tx1"/>
                          </a:solidFill>
                        </a:rPr>
                        <a:t>or</a:t>
                      </a:r>
                      <a:r>
                        <a:rPr lang="en-NZ" sz="1000" baseline="0" dirty="0" smtClean="0">
                          <a:solidFill>
                            <a:schemeClr val="tx1"/>
                          </a:solidFill>
                        </a:rPr>
                        <a:t> I’m a New Zealand citizen, do I need an NZeTA?</a:t>
                      </a:r>
                      <a:endParaRPr lang="en-NZ" sz="10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lgn="l">
                        <a:buFont typeface="Arial" panose="020B0604020202020204" pitchFamily="34" charset="0"/>
                        <a:buChar char="•"/>
                      </a:pPr>
                      <a:r>
                        <a:rPr lang="en-NZ" sz="1000" dirty="0" smtClean="0">
                          <a:solidFill>
                            <a:schemeClr val="tx1"/>
                          </a:solidFill>
                        </a:rPr>
                        <a:t>Travellers who already hold a</a:t>
                      </a:r>
                      <a:r>
                        <a:rPr lang="en-NZ" sz="1000" baseline="0" dirty="0" smtClean="0">
                          <a:solidFill>
                            <a:schemeClr val="tx1"/>
                          </a:solidFill>
                        </a:rPr>
                        <a:t> valid visa for New Zealand don’t need an NZeTA.  </a:t>
                      </a:r>
                    </a:p>
                    <a:p>
                      <a:pPr marL="171450" marR="0" indent="-171450" algn="l" defTabSz="91400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sz="1000" baseline="0" dirty="0" smtClean="0">
                          <a:solidFill>
                            <a:schemeClr val="tx1"/>
                          </a:solidFill>
                        </a:rPr>
                        <a:t>New Zealand and Australian citizens don’t need an NZeTA.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729339">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00" dirty="0" smtClean="0">
                          <a:solidFill>
                            <a:schemeClr val="tx1"/>
                          </a:solidFill>
                        </a:rPr>
                        <a:t>I’m a dual citizen</a:t>
                      </a:r>
                      <a:r>
                        <a:rPr lang="en-NZ" sz="1000" baseline="0" dirty="0" smtClean="0">
                          <a:solidFill>
                            <a:schemeClr val="tx1"/>
                          </a:solidFill>
                        </a:rPr>
                        <a:t> of New Zealand and another country, do I need an NZeTA?</a:t>
                      </a:r>
                      <a:br>
                        <a:rPr lang="en-NZ" sz="1000" baseline="0" dirty="0" smtClean="0">
                          <a:solidFill>
                            <a:schemeClr val="tx1"/>
                          </a:solidFill>
                        </a:rPr>
                      </a:br>
                      <a:r>
                        <a:rPr lang="en-NZ" sz="1000" baseline="0" dirty="0" smtClean="0">
                          <a:solidFill>
                            <a:schemeClr val="tx1"/>
                          </a:solidFill>
                        </a:rPr>
                        <a:t>Or</a:t>
                      </a:r>
                      <a:br>
                        <a:rPr lang="en-NZ" sz="1000" baseline="0" dirty="0" smtClean="0">
                          <a:solidFill>
                            <a:schemeClr val="tx1"/>
                          </a:solidFill>
                        </a:rPr>
                      </a:br>
                      <a:r>
                        <a:rPr lang="en-NZ" sz="1000" baseline="0" dirty="0" smtClean="0">
                          <a:solidFill>
                            <a:schemeClr val="tx1"/>
                          </a:solidFill>
                        </a:rPr>
                        <a:t>I’m a New Zealand citizen but I’m not travelling on my NZ passport, do I need an NZeTA?</a:t>
                      </a:r>
                      <a:endParaRPr lang="en-NZ" sz="10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00" baseline="0" dirty="0" smtClean="0">
                          <a:solidFill>
                            <a:schemeClr val="tx1"/>
                          </a:solidFill>
                        </a:rPr>
                        <a:t>New Zealand citizens don’t need an NZeTA - however citizens who are not travelling on their New Zealand passport must have a New Zealand citizenship endorsement in their foreign passport, as proof of citizenship. </a:t>
                      </a:r>
                    </a:p>
                    <a:p>
                      <a:pPr marL="0" marR="0" indent="0" algn="l" defTabSz="914006" rtl="0" eaLnBrk="1" fontAlgn="auto" latinLnBrk="0" hangingPunct="1">
                        <a:lnSpc>
                          <a:spcPct val="100000"/>
                        </a:lnSpc>
                        <a:spcBef>
                          <a:spcPts val="0"/>
                        </a:spcBef>
                        <a:spcAft>
                          <a:spcPts val="0"/>
                        </a:spcAft>
                        <a:buClrTx/>
                        <a:buSzTx/>
                        <a:buFontTx/>
                        <a:buNone/>
                        <a:tabLst/>
                        <a:defRPr/>
                      </a:pPr>
                      <a:r>
                        <a:rPr lang="en-NZ" sz="1000" baseline="0" dirty="0" smtClean="0">
                          <a:solidFill>
                            <a:schemeClr val="tx1"/>
                          </a:solidFill>
                        </a:rPr>
                        <a:t>For information about endorsements see this page ‘I'm a New Zealand citizen but travel on my foreign passport’ </a:t>
                      </a:r>
                      <a:r>
                        <a:rPr lang="en-NZ" sz="1000" dirty="0" smtClean="0">
                          <a:hlinkClick r:id="rId5"/>
                        </a:rPr>
                        <a:t>https://www.immigration.govt.nz/new-zealand-visas/already-have-a-visa/my-situation-has-changed/live/im-now-a-new-zealand-citizen-but-travel-on-my-old-passport</a:t>
                      </a:r>
                      <a:endParaRPr lang="en-NZ" sz="10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16984">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00" dirty="0" smtClean="0">
                          <a:solidFill>
                            <a:schemeClr val="tx1"/>
                          </a:solidFill>
                        </a:rPr>
                        <a:t>What is the official way to request</a:t>
                      </a:r>
                      <a:r>
                        <a:rPr lang="en-NZ" sz="1000" baseline="0" dirty="0" smtClean="0">
                          <a:solidFill>
                            <a:schemeClr val="tx1"/>
                          </a:solidFill>
                        </a:rPr>
                        <a:t> my NZeTA?</a:t>
                      </a:r>
                      <a:endParaRPr lang="en-NZ" sz="10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00" dirty="0" smtClean="0">
                          <a:solidFill>
                            <a:schemeClr val="tx1"/>
                          </a:solidFill>
                        </a:rPr>
                        <a:t>The Immigration New Zealand website and mobile app are the only official ways to request an NZeTA. Travellers should not request their NZeTA through any unauthorised third party. Visit</a:t>
                      </a:r>
                      <a:r>
                        <a:rPr lang="en-NZ" sz="1000" baseline="0" dirty="0" smtClean="0">
                          <a:solidFill>
                            <a:schemeClr val="tx1"/>
                          </a:solidFill>
                        </a:rPr>
                        <a:t> </a:t>
                      </a:r>
                      <a:r>
                        <a:rPr lang="en-NZ" sz="1000" baseline="0" dirty="0" smtClean="0">
                          <a:solidFill>
                            <a:schemeClr val="tx1"/>
                          </a:solidFill>
                          <a:hlinkClick r:id="rId4"/>
                        </a:rPr>
                        <a:t>www.immigration.govt.nz/nzeta</a:t>
                      </a:r>
                      <a:r>
                        <a:rPr lang="en-NZ" sz="1000" baseline="0" dirty="0" smtClean="0">
                          <a:solidFill>
                            <a:schemeClr val="tx1"/>
                          </a:solidFill>
                        </a:rPr>
                        <a:t> </a:t>
                      </a:r>
                      <a:endParaRPr lang="en-NZ" sz="10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48072">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00" dirty="0" smtClean="0">
                          <a:solidFill>
                            <a:schemeClr val="tx1"/>
                          </a:solidFill>
                        </a:rPr>
                        <a:t>When do I need to get my NZeTA?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00" dirty="0" smtClean="0">
                          <a:solidFill>
                            <a:schemeClr val="tx1"/>
                          </a:solidFill>
                        </a:rPr>
                        <a:t>You must hold an</a:t>
                      </a:r>
                      <a:r>
                        <a:rPr lang="en-NZ" sz="1000" baseline="0" dirty="0" smtClean="0">
                          <a:solidFill>
                            <a:schemeClr val="tx1"/>
                          </a:solidFill>
                        </a:rPr>
                        <a:t> NZeTA at the time you check in, or you won’t be allowed to board your plane or cruise. While most NZeTA requests are processed quickly, this could take up to 72 hours. Request your NZeTA at </a:t>
                      </a:r>
                      <a:r>
                        <a:rPr lang="en-NZ" sz="1000" baseline="0" dirty="0" smtClean="0">
                          <a:solidFill>
                            <a:schemeClr val="tx1"/>
                          </a:solidFill>
                          <a:hlinkClick r:id="rId4"/>
                        </a:rPr>
                        <a:t>www.immigration.govt.nz/nzeta</a:t>
                      </a:r>
                      <a:r>
                        <a:rPr lang="en-NZ" sz="1000" baseline="0" dirty="0" smtClean="0">
                          <a:solidFill>
                            <a:schemeClr val="tx1"/>
                          </a:solidFill>
                        </a:rPr>
                        <a:t> </a:t>
                      </a:r>
                      <a:endParaRPr lang="en-NZ" sz="10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60040">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00" dirty="0" smtClean="0">
                          <a:solidFill>
                            <a:schemeClr val="tx1"/>
                          </a:solidFill>
                        </a:rPr>
                        <a:t>I have</a:t>
                      </a:r>
                      <a:r>
                        <a:rPr lang="en-NZ" sz="1000" baseline="0" dirty="0" smtClean="0">
                          <a:solidFill>
                            <a:schemeClr val="tx1"/>
                          </a:solidFill>
                        </a:rPr>
                        <a:t> more questions</a:t>
                      </a:r>
                      <a:endParaRPr lang="en-NZ" sz="10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000" dirty="0" smtClean="0">
                          <a:solidFill>
                            <a:schemeClr val="tx1"/>
                          </a:solidFill>
                        </a:rPr>
                        <a:t>Visit</a:t>
                      </a:r>
                      <a:r>
                        <a:rPr lang="en-NZ" sz="1000" baseline="0" dirty="0" smtClean="0">
                          <a:solidFill>
                            <a:schemeClr val="tx1"/>
                          </a:solidFill>
                        </a:rPr>
                        <a:t> the official Immigration New Zealand website for more information </a:t>
                      </a:r>
                      <a:r>
                        <a:rPr lang="en-NZ" sz="1000" baseline="0" dirty="0" smtClean="0">
                          <a:solidFill>
                            <a:schemeClr val="tx1"/>
                          </a:solidFill>
                          <a:hlinkClick r:id="rId6"/>
                        </a:rPr>
                        <a:t>www.immigration.govt.nz</a:t>
                      </a:r>
                      <a:r>
                        <a:rPr lang="en-NZ" sz="1000" baseline="0" dirty="0" smtClean="0">
                          <a:solidFill>
                            <a:schemeClr val="tx1"/>
                          </a:solidFill>
                        </a:rPr>
                        <a:t> </a:t>
                      </a:r>
                      <a:endParaRPr lang="en-NZ" sz="10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pSp>
        <p:nvGrpSpPr>
          <p:cNvPr id="19" name="Group 18"/>
          <p:cNvGrpSpPr/>
          <p:nvPr/>
        </p:nvGrpSpPr>
        <p:grpSpPr>
          <a:xfrm>
            <a:off x="0" y="6041427"/>
            <a:ext cx="9144000" cy="816573"/>
            <a:chOff x="0" y="6041427"/>
            <a:chExt cx="9144000" cy="816573"/>
          </a:xfrm>
        </p:grpSpPr>
        <p:sp>
          <p:nvSpPr>
            <p:cNvPr id="20" name="Rectangle 19"/>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Rectangle 20"/>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22" name="Rectangle 21"/>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3" name="Picture 3" descr="\\wd.govt.nz\dfs\personal\homedrive\WNI5\allumg2\my pictures\inzlogo.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wd.govt.nz\dfs\personal\homedrive\WNI5\allumg2\my pictures\nzgovtlogo.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21</a:t>
            </a:fld>
            <a:endParaRPr lang="en-NZ" dirty="0">
              <a:solidFill>
                <a:prstClr val="black">
                  <a:tint val="75000"/>
                </a:prstClr>
              </a:solidFill>
            </a:endParaRPr>
          </a:p>
        </p:txBody>
      </p:sp>
    </p:spTree>
    <p:extLst>
      <p:ext uri="{BB962C8B-B14F-4D97-AF65-F5344CB8AC3E}">
        <p14:creationId xmlns:p14="http://schemas.microsoft.com/office/powerpoint/2010/main" val="27055152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23528" y="764704"/>
            <a:ext cx="8496944" cy="4752528"/>
          </a:xfrm>
        </p:spPr>
        <p:txBody>
          <a:bodyPr>
            <a:noAutofit/>
          </a:bodyPr>
          <a:lstStyle/>
          <a:p>
            <a:pPr marL="0" indent="0">
              <a:buNone/>
            </a:pPr>
            <a:r>
              <a:rPr lang="en-NZ" sz="1800" dirty="0" smtClean="0">
                <a:solidFill>
                  <a:prstClr val="black"/>
                </a:solidFill>
              </a:rPr>
              <a:t>Information sheets about the NZeTA are available in 11 languages. </a:t>
            </a:r>
            <a:br>
              <a:rPr lang="en-NZ" sz="1800" dirty="0" smtClean="0">
                <a:solidFill>
                  <a:prstClr val="black"/>
                </a:solidFill>
              </a:rPr>
            </a:br>
            <a:r>
              <a:rPr lang="en-NZ" sz="1800" dirty="0" smtClean="0">
                <a:solidFill>
                  <a:prstClr val="black"/>
                </a:solidFill>
              </a:rPr>
              <a:t>Visit </a:t>
            </a:r>
            <a:r>
              <a:rPr lang="en-NZ" sz="1800" dirty="0" smtClean="0">
                <a:solidFill>
                  <a:prstClr val="black"/>
                </a:solidFill>
                <a:hlinkClick r:id="rId3"/>
              </a:rPr>
              <a:t>immigration.govt.nz/</a:t>
            </a:r>
            <a:r>
              <a:rPr lang="en-NZ" sz="1800" dirty="0" err="1" smtClean="0">
                <a:solidFill>
                  <a:prstClr val="black"/>
                </a:solidFill>
                <a:hlinkClick r:id="rId3"/>
              </a:rPr>
              <a:t>nzetatoolkit</a:t>
            </a:r>
            <a:endParaRPr lang="en-NZ" sz="1800" dirty="0" smtClean="0">
              <a:solidFill>
                <a:prstClr val="black"/>
              </a:solidFill>
            </a:endParaRPr>
          </a:p>
          <a:p>
            <a:pPr marL="0" indent="0">
              <a:buNone/>
            </a:pPr>
            <a:endParaRPr lang="en-NZ" sz="1800" dirty="0">
              <a:solidFill>
                <a:prstClr val="black"/>
              </a:solidFill>
            </a:endParaRPr>
          </a:p>
          <a:p>
            <a:pPr marL="0" indent="0">
              <a:buNone/>
            </a:pPr>
            <a:endParaRPr lang="en-NZ" sz="1800" dirty="0" smtClean="0">
              <a:solidFill>
                <a:prstClr val="black"/>
              </a:solidFill>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txBox="1">
            <a:spLocks/>
          </p:cNvSpPr>
          <p:nvPr/>
        </p:nvSpPr>
        <p:spPr>
          <a:xfrm>
            <a:off x="292975" y="116632"/>
            <a:ext cx="8299130" cy="653106"/>
          </a:xfrm>
          <a:prstGeom prst="rect">
            <a:avLst/>
          </a:prstGeom>
        </p:spPr>
        <p:txBody>
          <a:bodyPr vert="horz" lIns="91401" tIns="45701" rIns="91401" bIns="45701" rtlCol="0" anchor="ctr">
            <a:noAutofit/>
          </a:bodyPr>
          <a:lstStyle>
            <a:lvl1pPr algn="ctr" defTabSz="914006" rtl="0" eaLnBrk="1" latinLnBrk="0" hangingPunct="1">
              <a:spcBef>
                <a:spcPct val="0"/>
              </a:spcBef>
              <a:buNone/>
              <a:defRPr sz="4400" kern="1200">
                <a:solidFill>
                  <a:schemeClr val="tx1"/>
                </a:solidFill>
                <a:latin typeface="+mj-lt"/>
                <a:ea typeface="+mj-ea"/>
                <a:cs typeface="+mj-cs"/>
              </a:defRPr>
            </a:lvl1pPr>
          </a:lstStyle>
          <a:p>
            <a:pPr algn="l"/>
            <a:r>
              <a:rPr lang="en-NZ" altLang="en-US" sz="2400" b="1" dirty="0" smtClean="0">
                <a:solidFill>
                  <a:srgbClr val="323849"/>
                </a:solidFill>
                <a:latin typeface="Calibri Light" panose="020F0302020204030204" pitchFamily="34" charset="0"/>
              </a:rPr>
              <a:t>Translated information</a:t>
            </a:r>
            <a:endParaRPr lang="en-NZ" altLang="en-US" sz="2400" b="1" dirty="0">
              <a:solidFill>
                <a:srgbClr val="323849"/>
              </a:solidFill>
              <a:latin typeface="Calibri Light" panose="020F0302020204030204" pitchFamily="34" charset="0"/>
            </a:endParaRPr>
          </a:p>
        </p:txBody>
      </p:sp>
      <p:pic>
        <p:nvPicPr>
          <p:cNvPr id="3074" name="Picture 2" descr="S:\NZeTA\Translated traveller information sheets July 2019\Arabic.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4774" y="1556792"/>
            <a:ext cx="2133010" cy="301878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S:\NZeTA\Translated traveller information sheets July 2019\French.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61660" y="1556792"/>
            <a:ext cx="2136267" cy="302855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S:\NZeTA\Translated traveller information sheets July 2019\Japanes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03848" y="1850380"/>
            <a:ext cx="2136267" cy="302529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S:\NZeTA\Translated traveller information sheets July 2019\Korean.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466153" y="2570460"/>
            <a:ext cx="2133010" cy="301878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S:\NZeTA\Translated traveller information sheets July 2019\Italian.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39981" y="2486383"/>
            <a:ext cx="2129754" cy="3025293"/>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Group 21"/>
          <p:cNvGrpSpPr/>
          <p:nvPr/>
        </p:nvGrpSpPr>
        <p:grpSpPr>
          <a:xfrm>
            <a:off x="0" y="6041427"/>
            <a:ext cx="9144000" cy="816573"/>
            <a:chOff x="0" y="6041427"/>
            <a:chExt cx="9144000" cy="816573"/>
          </a:xfrm>
        </p:grpSpPr>
        <p:sp>
          <p:nvSpPr>
            <p:cNvPr id="23" name="Rectangle 22"/>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Rectangle 23"/>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25" name="Rectangle 24"/>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6" name="Picture 3" descr="\\wd.govt.nz\dfs\personal\homedrive\WNI5\allumg2\my pictures\inzlogo.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wd.govt.nz\dfs\personal\homedrive\WNI5\allumg2\my pictures\nzgovtlogo.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8"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22</a:t>
            </a:fld>
            <a:endParaRPr lang="en-NZ" dirty="0">
              <a:solidFill>
                <a:prstClr val="black">
                  <a:tint val="75000"/>
                </a:prstClr>
              </a:solidFill>
            </a:endParaRPr>
          </a:p>
        </p:txBody>
      </p:sp>
    </p:spTree>
    <p:extLst>
      <p:ext uri="{BB962C8B-B14F-4D97-AF65-F5344CB8AC3E}">
        <p14:creationId xmlns:p14="http://schemas.microsoft.com/office/powerpoint/2010/main" val="11266442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23528" y="764704"/>
            <a:ext cx="8568952" cy="2592288"/>
          </a:xfrm>
        </p:spPr>
        <p:txBody>
          <a:bodyPr>
            <a:noAutofit/>
          </a:bodyPr>
          <a:lstStyle/>
          <a:p>
            <a:pPr marL="0" indent="0">
              <a:buNone/>
            </a:pPr>
            <a:r>
              <a:rPr lang="en-NZ" sz="1500" dirty="0" smtClean="0">
                <a:solidFill>
                  <a:prstClr val="black"/>
                </a:solidFill>
              </a:rPr>
              <a:t>In </a:t>
            </a:r>
            <a:r>
              <a:rPr lang="en-NZ" sz="1500" dirty="0">
                <a:solidFill>
                  <a:prstClr val="black"/>
                </a:solidFill>
              </a:rPr>
              <a:t>recent years New Zealand has experienced an exponential increase in visitor numbers. The introduction of the NZeTA (New Zealand Electronic Travel Authority) is essential to bring New Zealand’s border security into line with international best practice. The primary purpose of introducing the NZeTA is to improve border security and prevent anyone who may pose a potential security risk from entering New </a:t>
            </a:r>
            <a:r>
              <a:rPr lang="en-NZ" sz="1500" dirty="0" smtClean="0">
                <a:solidFill>
                  <a:prstClr val="black"/>
                </a:solidFill>
              </a:rPr>
              <a:t>Zealand.</a:t>
            </a:r>
          </a:p>
          <a:p>
            <a:pPr marL="0" indent="0">
              <a:buNone/>
            </a:pPr>
            <a:r>
              <a:rPr lang="en-NZ" sz="1500" dirty="0" smtClean="0">
                <a:solidFill>
                  <a:prstClr val="black"/>
                </a:solidFill>
              </a:rPr>
              <a:t>From </a:t>
            </a:r>
            <a:r>
              <a:rPr lang="en-NZ" sz="1500" dirty="0">
                <a:solidFill>
                  <a:prstClr val="black"/>
                </a:solidFill>
              </a:rPr>
              <a:t>1 October 2019, </a:t>
            </a:r>
            <a:r>
              <a:rPr lang="en-NZ" sz="1500" dirty="0" smtClean="0">
                <a:solidFill>
                  <a:prstClr val="black"/>
                </a:solidFill>
              </a:rPr>
              <a:t>some visitors and transit passengers must hold an </a:t>
            </a:r>
            <a:r>
              <a:rPr lang="en-NZ" sz="1500" dirty="0">
                <a:solidFill>
                  <a:prstClr val="black"/>
                </a:solidFill>
              </a:rPr>
              <a:t>NZeTA (New Zealand Electronic Travel Authority) before they </a:t>
            </a:r>
            <a:r>
              <a:rPr lang="en-NZ" sz="1500" dirty="0" smtClean="0">
                <a:solidFill>
                  <a:prstClr val="black"/>
                </a:solidFill>
              </a:rPr>
              <a:t>travel to New Zealand. </a:t>
            </a:r>
            <a:r>
              <a:rPr lang="en-NZ" sz="1500" dirty="0">
                <a:solidFill>
                  <a:prstClr val="black"/>
                </a:solidFill>
              </a:rPr>
              <a:t>Airlines, cruise lines, travel agents, government agencies and other organisations in the tourism industry should tell their customers about this change. </a:t>
            </a:r>
            <a:br>
              <a:rPr lang="en-NZ" sz="1500" dirty="0">
                <a:solidFill>
                  <a:prstClr val="black"/>
                </a:solidFill>
              </a:rPr>
            </a:br>
            <a:r>
              <a:rPr lang="en-NZ" sz="1500" dirty="0" smtClean="0">
                <a:solidFill>
                  <a:prstClr val="black"/>
                </a:solidFill>
              </a:rPr>
              <a:t>For more information, see </a:t>
            </a:r>
            <a:r>
              <a:rPr lang="en-NZ" sz="1500" dirty="0" smtClean="0">
                <a:solidFill>
                  <a:prstClr val="black"/>
                </a:solidFill>
                <a:hlinkClick r:id="rId3"/>
              </a:rPr>
              <a:t>immigration.govt.nz/nzeta</a:t>
            </a:r>
            <a:r>
              <a:rPr lang="en-NZ" sz="1500" dirty="0" smtClean="0">
                <a:solidFill>
                  <a:prstClr val="black"/>
                </a:solidFill>
              </a:rPr>
              <a:t>.</a:t>
            </a:r>
          </a:p>
          <a:p>
            <a:pPr marL="0" indent="0">
              <a:buNone/>
            </a:pPr>
            <a:r>
              <a:rPr lang="en-NZ" sz="1800" b="1" dirty="0" smtClean="0">
                <a:solidFill>
                  <a:srgbClr val="323849"/>
                </a:solidFill>
                <a:latin typeface="Calibri Light" panose="020F0302020204030204" pitchFamily="34" charset="0"/>
              </a:rPr>
              <a:t/>
            </a:r>
            <a:br>
              <a:rPr lang="en-NZ" sz="1800" b="1" dirty="0" smtClean="0">
                <a:solidFill>
                  <a:srgbClr val="323849"/>
                </a:solidFill>
                <a:latin typeface="Calibri Light" panose="020F0302020204030204" pitchFamily="34" charset="0"/>
              </a:rPr>
            </a:br>
            <a:r>
              <a:rPr lang="en-NZ" sz="2000" b="1" dirty="0" smtClean="0">
                <a:solidFill>
                  <a:srgbClr val="323849"/>
                </a:solidFill>
                <a:latin typeface="Calibri Light" panose="020F0302020204030204" pitchFamily="34" charset="0"/>
              </a:rPr>
              <a:t>Communicating </a:t>
            </a:r>
            <a:r>
              <a:rPr lang="en-NZ" sz="2000" b="1" dirty="0">
                <a:solidFill>
                  <a:srgbClr val="323849"/>
                </a:solidFill>
                <a:latin typeface="Calibri Light" panose="020F0302020204030204" pitchFamily="34" charset="0"/>
              </a:rPr>
              <a:t>about the </a:t>
            </a:r>
            <a:r>
              <a:rPr lang="en-NZ" sz="2000" b="1" dirty="0" smtClean="0">
                <a:solidFill>
                  <a:srgbClr val="323849"/>
                </a:solidFill>
                <a:latin typeface="Calibri Light" panose="020F0302020204030204" pitchFamily="34" charset="0"/>
              </a:rPr>
              <a:t>NZeTA</a:t>
            </a:r>
            <a:endParaRPr lang="en-NZ" sz="1800" dirty="0" smtClean="0">
              <a:solidFill>
                <a:prstClr val="black"/>
              </a:solidFill>
            </a:endParaRPr>
          </a:p>
          <a:p>
            <a:pPr marL="0" indent="0">
              <a:buNone/>
            </a:pPr>
            <a:r>
              <a:rPr lang="en-NZ" sz="1500" dirty="0" smtClean="0">
                <a:solidFill>
                  <a:prstClr val="black"/>
                </a:solidFill>
              </a:rPr>
              <a:t>This social media pack has been designed to make it quick and easy for you to share informative and helpful messages with your customers and other stakeholders about the NZeTA. This social media pack is part of the NZeTA communications toolkit, which can be downloaded at </a:t>
            </a:r>
            <a:r>
              <a:rPr lang="en-NZ" sz="1500" dirty="0" smtClean="0">
                <a:solidFill>
                  <a:prstClr val="black"/>
                </a:solidFill>
                <a:hlinkClick r:id="rId4"/>
              </a:rPr>
              <a:t>immigration.govt.nz/</a:t>
            </a:r>
            <a:r>
              <a:rPr lang="en-NZ" sz="1500" dirty="0" err="1" smtClean="0">
                <a:solidFill>
                  <a:prstClr val="black"/>
                </a:solidFill>
                <a:hlinkClick r:id="rId4"/>
              </a:rPr>
              <a:t>nzetatoolkit</a:t>
            </a:r>
            <a:r>
              <a:rPr lang="en-NZ" sz="1500" dirty="0" smtClean="0">
                <a:solidFill>
                  <a:prstClr val="black"/>
                </a:solidFill>
                <a:hlinkClick r:id="rId4"/>
              </a:rPr>
              <a:t>.</a:t>
            </a:r>
            <a:endParaRPr lang="en-NZ" sz="1500" dirty="0" smtClean="0">
              <a:solidFill>
                <a:prstClr val="black"/>
              </a:solidFill>
            </a:endParaRPr>
          </a:p>
          <a:p>
            <a:pPr marL="0" indent="0">
              <a:buNone/>
            </a:pPr>
            <a:endParaRPr lang="en-NZ" sz="1500" dirty="0">
              <a:solidFill>
                <a:prstClr val="black"/>
              </a:solidFill>
            </a:endParaRPr>
          </a:p>
          <a:p>
            <a:pPr marL="0" indent="0">
              <a:buNone/>
            </a:pPr>
            <a:r>
              <a:rPr lang="en-NZ" sz="1500" dirty="0">
                <a:solidFill>
                  <a:prstClr val="black"/>
                </a:solidFill>
              </a:rPr>
              <a:t>We appreciate your ongoing support in getting the message out there. Your communications efforts will greatly help to minimise confusion and disruption to travellers</a:t>
            </a:r>
            <a:r>
              <a:rPr lang="en-NZ" sz="1500" dirty="0" smtClean="0">
                <a:solidFill>
                  <a:prstClr val="black"/>
                </a:solidFill>
              </a:rPr>
              <a:t>.</a:t>
            </a:r>
          </a:p>
        </p:txBody>
      </p:sp>
      <p:grpSp>
        <p:nvGrpSpPr>
          <p:cNvPr id="2" name="Group 1"/>
          <p:cNvGrpSpPr/>
          <p:nvPr/>
        </p:nvGrpSpPr>
        <p:grpSpPr>
          <a:xfrm>
            <a:off x="0" y="116632"/>
            <a:ext cx="9144000" cy="6741368"/>
            <a:chOff x="0" y="116632"/>
            <a:chExt cx="9144000" cy="6741368"/>
          </a:xfrm>
        </p:grpSpPr>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txBox="1">
              <a:spLocks/>
            </p:cNvSpPr>
            <p:nvPr/>
          </p:nvSpPr>
          <p:spPr>
            <a:xfrm>
              <a:off x="292975" y="116632"/>
              <a:ext cx="8299130" cy="653106"/>
            </a:xfrm>
            <a:prstGeom prst="rect">
              <a:avLst/>
            </a:prstGeom>
          </p:spPr>
          <p:txBody>
            <a:bodyPr vert="horz" lIns="91401" tIns="45701" rIns="91401" bIns="45701" rtlCol="0" anchor="ctr">
              <a:noAutofit/>
            </a:bodyPr>
            <a:lstStyle>
              <a:lvl1pPr algn="ctr" defTabSz="914006" rtl="0" eaLnBrk="1" latinLnBrk="0" hangingPunct="1">
                <a:spcBef>
                  <a:spcPct val="0"/>
                </a:spcBef>
                <a:buNone/>
                <a:defRPr sz="4400" kern="1200">
                  <a:solidFill>
                    <a:schemeClr val="tx1"/>
                  </a:solidFill>
                  <a:latin typeface="+mj-lt"/>
                  <a:ea typeface="+mj-ea"/>
                  <a:cs typeface="+mj-cs"/>
                </a:defRPr>
              </a:lvl1pPr>
            </a:lstStyle>
            <a:p>
              <a:pPr algn="l"/>
              <a:r>
                <a:rPr lang="en-NZ" sz="2400" b="1" dirty="0" smtClean="0">
                  <a:solidFill>
                    <a:srgbClr val="323849"/>
                  </a:solidFill>
                  <a:latin typeface="Calibri Light" panose="020F0302020204030204" pitchFamily="34" charset="0"/>
                </a:rPr>
                <a:t>Background </a:t>
              </a:r>
              <a:r>
                <a:rPr lang="en-NZ" sz="2400" b="1" dirty="0">
                  <a:solidFill>
                    <a:srgbClr val="323849"/>
                  </a:solidFill>
                  <a:latin typeface="Calibri Light" panose="020F0302020204030204" pitchFamily="34" charset="0"/>
                </a:rPr>
                <a:t>about the </a:t>
              </a:r>
              <a:r>
                <a:rPr lang="en-NZ" sz="2400" b="1" dirty="0" smtClean="0">
                  <a:solidFill>
                    <a:srgbClr val="323849"/>
                  </a:solidFill>
                  <a:latin typeface="Calibri Light" panose="020F0302020204030204" pitchFamily="34" charset="0"/>
                </a:rPr>
                <a:t>NZeTA</a:t>
              </a:r>
              <a:endParaRPr lang="en-NZ" sz="2400" b="1" dirty="0">
                <a:solidFill>
                  <a:srgbClr val="323849"/>
                </a:solidFill>
                <a:latin typeface="Calibri Light" panose="020F0302020204030204" pitchFamily="34" charset="0"/>
              </a:endParaRPr>
            </a:p>
          </p:txBody>
        </p:sp>
        <p:grpSp>
          <p:nvGrpSpPr>
            <p:cNvPr id="25" name="Group 24"/>
            <p:cNvGrpSpPr/>
            <p:nvPr/>
          </p:nvGrpSpPr>
          <p:grpSpPr>
            <a:xfrm>
              <a:off x="0" y="6041427"/>
              <a:ext cx="9144000" cy="816573"/>
              <a:chOff x="0" y="6041427"/>
              <a:chExt cx="9144000" cy="816573"/>
            </a:xfrm>
          </p:grpSpPr>
          <p:sp>
            <p:nvSpPr>
              <p:cNvPr id="18" name="Rectangle 17"/>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9" name="Rectangle 18"/>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20" name="Rectangle 19"/>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1" name="Picture 3" descr="\\wd.govt.nz\dfs\personal\homedrive\WNI5\allumg2\my pictures\inz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wd.govt.nz\dfs\personal\homedrive\WNI5\allumg2\my pictures\nzgovtlogo.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4"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3</a:t>
            </a:fld>
            <a:endParaRPr lang="en-NZ" dirty="0">
              <a:solidFill>
                <a:prstClr val="black">
                  <a:tint val="75000"/>
                </a:prstClr>
              </a:solidFill>
            </a:endParaRPr>
          </a:p>
        </p:txBody>
      </p:sp>
    </p:spTree>
    <p:extLst>
      <p:ext uri="{BB962C8B-B14F-4D97-AF65-F5344CB8AC3E}">
        <p14:creationId xmlns:p14="http://schemas.microsoft.com/office/powerpoint/2010/main" val="34067363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23528" y="764704"/>
            <a:ext cx="8496944" cy="4752528"/>
          </a:xfrm>
        </p:spPr>
        <p:txBody>
          <a:bodyPr>
            <a:noAutofit/>
          </a:bodyPr>
          <a:lstStyle/>
          <a:p>
            <a:pPr marL="0" indent="0">
              <a:buNone/>
            </a:pPr>
            <a:r>
              <a:rPr lang="en-NZ" sz="1400" dirty="0">
                <a:solidFill>
                  <a:prstClr val="black"/>
                </a:solidFill>
              </a:rPr>
              <a:t>As channel owners, you know your audience best. That’s why we want you to think of these proposed social media messages as a base, rather than something that you can’t deviate from.</a:t>
            </a:r>
          </a:p>
          <a:p>
            <a:pPr marL="0" indent="0">
              <a:buNone/>
            </a:pPr>
            <a:r>
              <a:rPr lang="en-NZ" sz="1400" b="1" dirty="0" smtClean="0">
                <a:solidFill>
                  <a:prstClr val="black"/>
                </a:solidFill>
              </a:rPr>
              <a:t/>
            </a:r>
            <a:br>
              <a:rPr lang="en-NZ" sz="1400" b="1" dirty="0" smtClean="0">
                <a:solidFill>
                  <a:prstClr val="black"/>
                </a:solidFill>
              </a:rPr>
            </a:br>
            <a:r>
              <a:rPr lang="en-NZ" sz="1400" b="1" dirty="0" smtClean="0">
                <a:solidFill>
                  <a:prstClr val="black"/>
                </a:solidFill>
              </a:rPr>
              <a:t>Before you get started:</a:t>
            </a:r>
          </a:p>
          <a:p>
            <a:pPr marL="0" indent="0">
              <a:buNone/>
            </a:pPr>
            <a:r>
              <a:rPr lang="en-NZ" sz="1400" dirty="0" smtClean="0">
                <a:solidFill>
                  <a:prstClr val="black"/>
                </a:solidFill>
              </a:rPr>
              <a:t>Rules around who is eligible for an NZeTA vary depending on which country your audience are from. Before you get started, it’s important to have a good understanding of which category of traveller your audience fits into, so you can give them the right information. Use the </a:t>
            </a:r>
            <a:r>
              <a:rPr lang="en-NZ" sz="1400" dirty="0">
                <a:solidFill>
                  <a:prstClr val="black"/>
                </a:solidFill>
              </a:rPr>
              <a:t>chart below </a:t>
            </a:r>
            <a:r>
              <a:rPr lang="en-NZ" sz="1400" dirty="0" smtClean="0">
                <a:solidFill>
                  <a:prstClr val="black"/>
                </a:solidFill>
              </a:rPr>
              <a:t>to determine this and then use the messages from the corresponding colour coded section in this kit. If you are unsure, please use the generic messages on page 8. </a:t>
            </a:r>
          </a:p>
        </p:txBody>
      </p:sp>
      <p:sp>
        <p:nvSpPr>
          <p:cNvPr id="10" name="Title 1"/>
          <p:cNvSpPr txBox="1">
            <a:spLocks/>
          </p:cNvSpPr>
          <p:nvPr/>
        </p:nvSpPr>
        <p:spPr>
          <a:xfrm>
            <a:off x="292975" y="116632"/>
            <a:ext cx="8299130" cy="653106"/>
          </a:xfrm>
          <a:prstGeom prst="rect">
            <a:avLst/>
          </a:prstGeom>
        </p:spPr>
        <p:txBody>
          <a:bodyPr vert="horz" lIns="91401" tIns="45701" rIns="91401" bIns="45701" rtlCol="0" anchor="ctr">
            <a:noAutofit/>
          </a:bodyPr>
          <a:lstStyle>
            <a:lvl1pPr algn="ctr" defTabSz="914006" rtl="0" eaLnBrk="1" latinLnBrk="0" hangingPunct="1">
              <a:spcBef>
                <a:spcPct val="0"/>
              </a:spcBef>
              <a:buNone/>
              <a:defRPr sz="4400" kern="1200">
                <a:solidFill>
                  <a:schemeClr val="tx1"/>
                </a:solidFill>
                <a:latin typeface="+mj-lt"/>
                <a:ea typeface="+mj-ea"/>
                <a:cs typeface="+mj-cs"/>
              </a:defRPr>
            </a:lvl1pPr>
          </a:lstStyle>
          <a:p>
            <a:pPr algn="l"/>
            <a:r>
              <a:rPr lang="en-NZ" altLang="en-US" sz="2400" b="1" dirty="0">
                <a:solidFill>
                  <a:srgbClr val="323849"/>
                </a:solidFill>
                <a:latin typeface="Calibri Light" panose="020F0302020204030204" pitchFamily="34" charset="0"/>
              </a:rPr>
              <a:t>Using this social media pack – your audience</a:t>
            </a:r>
          </a:p>
        </p:txBody>
      </p:sp>
      <p:grpSp>
        <p:nvGrpSpPr>
          <p:cNvPr id="3" name="Group 2"/>
          <p:cNvGrpSpPr/>
          <p:nvPr/>
        </p:nvGrpSpPr>
        <p:grpSpPr>
          <a:xfrm>
            <a:off x="539552" y="3064664"/>
            <a:ext cx="8369252" cy="2740600"/>
            <a:chOff x="539552" y="3064664"/>
            <a:chExt cx="8369252" cy="2740600"/>
          </a:xfrm>
        </p:grpSpPr>
        <p:sp>
          <p:nvSpPr>
            <p:cNvPr id="18" name="Rectangle 17"/>
            <p:cNvSpPr/>
            <p:nvPr/>
          </p:nvSpPr>
          <p:spPr>
            <a:xfrm>
              <a:off x="4795152" y="4509120"/>
              <a:ext cx="1958308" cy="1296144"/>
            </a:xfrm>
            <a:prstGeom prst="rect">
              <a:avLst/>
            </a:prstGeom>
            <a:solidFill>
              <a:srgbClr val="B9D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200" b="1" dirty="0" smtClean="0">
                  <a:solidFill>
                    <a:schemeClr val="tx1"/>
                  </a:solidFill>
                </a:rPr>
                <a:t>New Zealand</a:t>
              </a:r>
              <a:r>
                <a:rPr lang="en-NZ" sz="1200" b="1" dirty="0">
                  <a:solidFill>
                    <a:schemeClr val="tx1"/>
                  </a:solidFill>
                </a:rPr>
                <a:t/>
              </a:r>
              <a:br>
                <a:rPr lang="en-NZ" sz="1200" b="1" dirty="0">
                  <a:solidFill>
                    <a:schemeClr val="tx1"/>
                  </a:solidFill>
                </a:rPr>
              </a:br>
              <a:r>
                <a:rPr lang="en-NZ" sz="1200" dirty="0">
                  <a:solidFill>
                    <a:schemeClr val="tx1"/>
                  </a:solidFill>
                </a:rPr>
                <a:t>If your </a:t>
              </a:r>
              <a:r>
                <a:rPr lang="en-NZ" sz="1200" dirty="0" smtClean="0">
                  <a:solidFill>
                    <a:schemeClr val="tx1"/>
                  </a:solidFill>
                </a:rPr>
                <a:t>audience are New Zealanders (in NZ or overseas), use the messages on page 18. </a:t>
              </a:r>
              <a:endParaRPr lang="en-NZ" sz="1200" dirty="0">
                <a:solidFill>
                  <a:schemeClr val="tx1"/>
                </a:solidFill>
              </a:endParaRPr>
            </a:p>
          </p:txBody>
        </p:sp>
        <p:sp>
          <p:nvSpPr>
            <p:cNvPr id="2" name="Rectangle 1"/>
            <p:cNvSpPr/>
            <p:nvPr/>
          </p:nvSpPr>
          <p:spPr>
            <a:xfrm>
              <a:off x="3442436" y="3068960"/>
              <a:ext cx="2571492" cy="1296144"/>
            </a:xfrm>
            <a:prstGeom prst="rect">
              <a:avLst/>
            </a:prstGeom>
            <a:solidFill>
              <a:srgbClr val="85B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200" b="1" dirty="0"/>
                <a:t>V</a:t>
              </a:r>
              <a:r>
                <a:rPr lang="en-NZ" sz="1200" b="1" dirty="0" smtClean="0"/>
                <a:t>isa waiver countries and territories </a:t>
              </a:r>
              <a:r>
                <a:rPr lang="en-NZ" sz="1200" dirty="0" smtClean="0"/>
                <a:t/>
              </a:r>
              <a:br>
                <a:rPr lang="en-NZ" sz="1200" dirty="0" smtClean="0"/>
              </a:br>
              <a:r>
                <a:rPr lang="en-NZ" sz="1200" dirty="0"/>
                <a:t>See the country list on page </a:t>
              </a:r>
              <a:r>
                <a:rPr lang="en-NZ" sz="1200" dirty="0" smtClean="0"/>
                <a:t>6.</a:t>
              </a:r>
              <a:endParaRPr lang="en-NZ" sz="1200" dirty="0"/>
            </a:p>
            <a:p>
              <a:pPr algn="ctr"/>
              <a:r>
                <a:rPr lang="en-NZ" sz="1200" dirty="0" smtClean="0"/>
                <a:t>If your country or territory is listed as visa waiver, use the messages on </a:t>
              </a:r>
              <a:br>
                <a:rPr lang="en-NZ" sz="1200" dirty="0" smtClean="0"/>
              </a:br>
              <a:r>
                <a:rPr lang="en-NZ" sz="1200" dirty="0" smtClean="0"/>
                <a:t>page 10. </a:t>
              </a:r>
              <a:endParaRPr lang="en-NZ" sz="1200" dirty="0"/>
            </a:p>
          </p:txBody>
        </p:sp>
        <p:sp>
          <p:nvSpPr>
            <p:cNvPr id="12" name="Rectangle 11"/>
            <p:cNvSpPr/>
            <p:nvPr/>
          </p:nvSpPr>
          <p:spPr>
            <a:xfrm>
              <a:off x="6337312" y="3068960"/>
              <a:ext cx="2571492" cy="1296144"/>
            </a:xfrm>
            <a:prstGeom prst="rect">
              <a:avLst/>
            </a:prstGeom>
            <a:solidFill>
              <a:srgbClr val="00B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200" b="1" u="sng" dirty="0"/>
                <a:t>Transit</a:t>
              </a:r>
              <a:r>
                <a:rPr lang="en-NZ" sz="1200" b="1" dirty="0"/>
                <a:t> visa waiver </a:t>
              </a:r>
              <a:r>
                <a:rPr lang="en-NZ" sz="1200" b="1" dirty="0" smtClean="0"/>
                <a:t>countries </a:t>
              </a:r>
              <a:r>
                <a:rPr lang="en-NZ" sz="1200" b="1" dirty="0"/>
                <a:t/>
              </a:r>
              <a:br>
                <a:rPr lang="en-NZ" sz="1200" b="1" dirty="0"/>
              </a:br>
              <a:r>
                <a:rPr lang="en-NZ" sz="1200" dirty="0"/>
                <a:t>See the country list on page 6</a:t>
              </a:r>
              <a:r>
                <a:rPr lang="en-NZ" sz="1200" dirty="0" smtClean="0"/>
                <a:t>.</a:t>
              </a:r>
              <a:endParaRPr lang="en-NZ" sz="1200" dirty="0"/>
            </a:p>
            <a:p>
              <a:pPr algn="ctr"/>
              <a:r>
                <a:rPr lang="en-NZ" sz="1200" dirty="0" smtClean="0"/>
                <a:t>If </a:t>
              </a:r>
              <a:r>
                <a:rPr lang="en-NZ" sz="1200" dirty="0"/>
                <a:t>your country is listed as </a:t>
              </a:r>
              <a:r>
                <a:rPr lang="en-NZ" sz="1200" dirty="0" smtClean="0"/>
                <a:t/>
              </a:r>
              <a:br>
                <a:rPr lang="en-NZ" sz="1200" dirty="0" smtClean="0"/>
              </a:br>
              <a:r>
                <a:rPr lang="en-NZ" sz="1200" dirty="0" smtClean="0"/>
                <a:t>transit </a:t>
              </a:r>
              <a:r>
                <a:rPr lang="en-NZ" sz="1200" dirty="0"/>
                <a:t>visa waiver, use </a:t>
              </a:r>
              <a:r>
                <a:rPr lang="en-NZ" sz="1200" dirty="0" smtClean="0"/>
                <a:t>the</a:t>
              </a:r>
              <a:br>
                <a:rPr lang="en-NZ" sz="1200" dirty="0" smtClean="0"/>
              </a:br>
              <a:r>
                <a:rPr lang="en-NZ" sz="1200" dirty="0" smtClean="0"/>
                <a:t> </a:t>
              </a:r>
              <a:r>
                <a:rPr lang="en-NZ" sz="1200" dirty="0"/>
                <a:t>messages on </a:t>
              </a:r>
              <a:r>
                <a:rPr lang="en-NZ" sz="1200" dirty="0" smtClean="0"/>
                <a:t>page 12. </a:t>
              </a:r>
              <a:endParaRPr lang="en-NZ" sz="1200" dirty="0"/>
            </a:p>
          </p:txBody>
        </p:sp>
        <p:sp>
          <p:nvSpPr>
            <p:cNvPr id="13" name="Rectangle 12"/>
            <p:cNvSpPr/>
            <p:nvPr/>
          </p:nvSpPr>
          <p:spPr>
            <a:xfrm>
              <a:off x="562056" y="4509120"/>
              <a:ext cx="1958308" cy="1296144"/>
            </a:xfrm>
            <a:prstGeom prst="rect">
              <a:avLst/>
            </a:prstGeom>
            <a:solidFill>
              <a:srgbClr val="0142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200" b="1" dirty="0"/>
                <a:t>Visa required countries</a:t>
              </a:r>
              <a:r>
                <a:rPr lang="en-NZ" sz="1200" dirty="0"/>
                <a:t/>
              </a:r>
              <a:br>
                <a:rPr lang="en-NZ" sz="1200" dirty="0"/>
              </a:br>
              <a:r>
                <a:rPr lang="en-NZ" sz="1200" dirty="0"/>
                <a:t>If your </a:t>
              </a:r>
              <a:r>
                <a:rPr lang="en-NZ" sz="1200" dirty="0" smtClean="0"/>
                <a:t>country is not listed as visa waiver or transit visa waiver on page 6, use the messaging for visa required travellers on page 14. </a:t>
              </a:r>
              <a:endParaRPr lang="en-NZ" sz="1200" dirty="0"/>
            </a:p>
          </p:txBody>
        </p:sp>
        <p:sp>
          <p:nvSpPr>
            <p:cNvPr id="14" name="Rectangle 13"/>
            <p:cNvSpPr/>
            <p:nvPr/>
          </p:nvSpPr>
          <p:spPr>
            <a:xfrm>
              <a:off x="2685700" y="4509120"/>
              <a:ext cx="1958308" cy="1296144"/>
            </a:xfrm>
            <a:prstGeom prst="rect">
              <a:avLst/>
            </a:pr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200" b="1" dirty="0" smtClean="0">
                  <a:solidFill>
                    <a:schemeClr val="tx1"/>
                  </a:solidFill>
                </a:rPr>
                <a:t>Australia </a:t>
              </a:r>
              <a:r>
                <a:rPr lang="en-NZ" sz="1200" b="1" dirty="0">
                  <a:solidFill>
                    <a:schemeClr val="tx1"/>
                  </a:solidFill>
                </a:rPr>
                <a:t/>
              </a:r>
              <a:br>
                <a:rPr lang="en-NZ" sz="1200" b="1" dirty="0">
                  <a:solidFill>
                    <a:schemeClr val="tx1"/>
                  </a:solidFill>
                </a:rPr>
              </a:br>
              <a:r>
                <a:rPr lang="en-NZ" sz="1200" dirty="0">
                  <a:solidFill>
                    <a:schemeClr val="tx1"/>
                  </a:solidFill>
                </a:rPr>
                <a:t>If your </a:t>
              </a:r>
              <a:r>
                <a:rPr lang="en-NZ" sz="1200" dirty="0" smtClean="0">
                  <a:solidFill>
                    <a:schemeClr val="tx1"/>
                  </a:solidFill>
                </a:rPr>
                <a:t>audience </a:t>
              </a:r>
              <a:r>
                <a:rPr lang="en-NZ" sz="1200" dirty="0">
                  <a:solidFill>
                    <a:schemeClr val="tx1"/>
                  </a:solidFill>
                </a:rPr>
                <a:t>are Australian citizens or Australian permanent residents, use the messages on page </a:t>
              </a:r>
              <a:r>
                <a:rPr lang="en-NZ" sz="1200" dirty="0" smtClean="0">
                  <a:solidFill>
                    <a:schemeClr val="tx1"/>
                  </a:solidFill>
                </a:rPr>
                <a:t>16. </a:t>
              </a:r>
              <a:endParaRPr lang="en-NZ" sz="1200" dirty="0">
                <a:solidFill>
                  <a:schemeClr val="tx1"/>
                </a:solidFill>
              </a:endParaRPr>
            </a:p>
          </p:txBody>
        </p:sp>
        <p:sp>
          <p:nvSpPr>
            <p:cNvPr id="15" name="Rectangle 14"/>
            <p:cNvSpPr/>
            <p:nvPr/>
          </p:nvSpPr>
          <p:spPr>
            <a:xfrm>
              <a:off x="6950496" y="4509120"/>
              <a:ext cx="1958308" cy="1296144"/>
            </a:xfrm>
            <a:prstGeom prst="rect">
              <a:avLst/>
            </a:prstGeom>
            <a:solidFill>
              <a:srgbClr val="E34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200" b="1" dirty="0" smtClean="0">
                  <a:solidFill>
                    <a:schemeClr val="bg1"/>
                  </a:solidFill>
                </a:rPr>
                <a:t>Cruise passengers </a:t>
              </a:r>
              <a:r>
                <a:rPr lang="en-NZ" sz="1200" b="1" dirty="0">
                  <a:solidFill>
                    <a:schemeClr val="bg1"/>
                  </a:solidFill>
                </a:rPr>
                <a:t/>
              </a:r>
              <a:br>
                <a:rPr lang="en-NZ" sz="1200" b="1" dirty="0">
                  <a:solidFill>
                    <a:schemeClr val="bg1"/>
                  </a:solidFill>
                </a:rPr>
              </a:br>
              <a:r>
                <a:rPr lang="en-NZ" sz="1200" dirty="0" smtClean="0">
                  <a:solidFill>
                    <a:schemeClr val="bg1"/>
                  </a:solidFill>
                </a:rPr>
                <a:t>If your audience are cruise ship passengers, use the messages on </a:t>
              </a:r>
              <a:br>
                <a:rPr lang="en-NZ" sz="1200" dirty="0" smtClean="0">
                  <a:solidFill>
                    <a:schemeClr val="bg1"/>
                  </a:solidFill>
                </a:rPr>
              </a:br>
              <a:r>
                <a:rPr lang="en-NZ" sz="1200" dirty="0" smtClean="0">
                  <a:solidFill>
                    <a:schemeClr val="bg1"/>
                  </a:solidFill>
                </a:rPr>
                <a:t>page 20. </a:t>
              </a:r>
              <a:endParaRPr lang="en-NZ" sz="1200" dirty="0">
                <a:solidFill>
                  <a:schemeClr val="bg1"/>
                </a:solidFill>
              </a:endParaRPr>
            </a:p>
          </p:txBody>
        </p:sp>
        <p:sp>
          <p:nvSpPr>
            <p:cNvPr id="16" name="Rectangle 15"/>
            <p:cNvSpPr/>
            <p:nvPr/>
          </p:nvSpPr>
          <p:spPr>
            <a:xfrm>
              <a:off x="539552" y="3064664"/>
              <a:ext cx="2571492" cy="129614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200" b="1" dirty="0" smtClean="0"/>
                <a:t>Generic messages</a:t>
              </a:r>
              <a:r>
                <a:rPr lang="en-NZ" sz="1200" dirty="0"/>
                <a:t/>
              </a:r>
              <a:br>
                <a:rPr lang="en-NZ" sz="1200" dirty="0"/>
              </a:br>
              <a:r>
                <a:rPr lang="en-NZ" sz="1200" dirty="0"/>
                <a:t>If </a:t>
              </a:r>
              <a:r>
                <a:rPr lang="en-NZ" sz="1200" dirty="0" smtClean="0"/>
                <a:t>your audience is global or you are unsure which of these categories your audience fits into, use the generic messages on page 8. </a:t>
              </a:r>
              <a:endParaRPr lang="en-NZ" sz="1200" dirty="0"/>
            </a:p>
          </p:txBody>
        </p:sp>
      </p:grpSp>
      <p:grpSp>
        <p:nvGrpSpPr>
          <p:cNvPr id="4" name="Group 3"/>
          <p:cNvGrpSpPr/>
          <p:nvPr/>
        </p:nvGrpSpPr>
        <p:grpSpPr>
          <a:xfrm>
            <a:off x="0" y="188640"/>
            <a:ext cx="9144000" cy="6669360"/>
            <a:chOff x="0" y="188640"/>
            <a:chExt cx="9144000" cy="6669360"/>
          </a:xfrm>
        </p:grpSpPr>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0" y="6041427"/>
              <a:ext cx="9144000" cy="816573"/>
              <a:chOff x="0" y="6041427"/>
              <a:chExt cx="9144000" cy="816573"/>
            </a:xfrm>
          </p:grpSpPr>
          <p:sp>
            <p:nvSpPr>
              <p:cNvPr id="20" name="Rectangle 19"/>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Rectangle 20"/>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22" name="Rectangle 21"/>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3"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25"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4</a:t>
            </a:fld>
            <a:endParaRPr lang="en-NZ" dirty="0">
              <a:solidFill>
                <a:prstClr val="black">
                  <a:tint val="75000"/>
                </a:prstClr>
              </a:solidFill>
            </a:endParaRPr>
          </a:p>
        </p:txBody>
      </p:sp>
    </p:spTree>
    <p:extLst>
      <p:ext uri="{BB962C8B-B14F-4D97-AF65-F5344CB8AC3E}">
        <p14:creationId xmlns:p14="http://schemas.microsoft.com/office/powerpoint/2010/main" val="23789229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23528" y="764704"/>
            <a:ext cx="8496944" cy="792088"/>
          </a:xfrm>
        </p:spPr>
        <p:txBody>
          <a:bodyPr>
            <a:noAutofit/>
          </a:bodyPr>
          <a:lstStyle/>
          <a:p>
            <a:pPr marL="0" indent="0">
              <a:buNone/>
            </a:pPr>
            <a:r>
              <a:rPr lang="en-NZ" sz="1400" dirty="0" smtClean="0">
                <a:solidFill>
                  <a:prstClr val="black"/>
                </a:solidFill>
              </a:rPr>
              <a:t>There are a selection of images and short videos available for you to use when posting about the NZeTA on social media. You can download these from the NZeTA communications toolkit page at immigration.govt.nz/</a:t>
            </a:r>
            <a:r>
              <a:rPr lang="en-NZ" sz="1400" dirty="0" err="1" smtClean="0">
                <a:solidFill>
                  <a:prstClr val="black"/>
                </a:solidFill>
              </a:rPr>
              <a:t>nzetatoolkit</a:t>
            </a:r>
            <a:endParaRPr lang="en-NZ" sz="1400" dirty="0" smtClean="0">
              <a:solidFill>
                <a:prstClr val="black"/>
              </a:solidFill>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txBox="1">
            <a:spLocks/>
          </p:cNvSpPr>
          <p:nvPr/>
        </p:nvSpPr>
        <p:spPr>
          <a:xfrm>
            <a:off x="292975" y="116632"/>
            <a:ext cx="8299130" cy="653106"/>
          </a:xfrm>
          <a:prstGeom prst="rect">
            <a:avLst/>
          </a:prstGeom>
        </p:spPr>
        <p:txBody>
          <a:bodyPr vert="horz" lIns="91401" tIns="45701" rIns="91401" bIns="45701" rtlCol="0" anchor="ctr">
            <a:noAutofit/>
          </a:bodyPr>
          <a:lstStyle>
            <a:lvl1pPr algn="ctr" defTabSz="914006" rtl="0" eaLnBrk="1" latinLnBrk="0" hangingPunct="1">
              <a:spcBef>
                <a:spcPct val="0"/>
              </a:spcBef>
              <a:buNone/>
              <a:defRPr sz="4400" kern="1200">
                <a:solidFill>
                  <a:schemeClr val="tx1"/>
                </a:solidFill>
                <a:latin typeface="+mj-lt"/>
                <a:ea typeface="+mj-ea"/>
                <a:cs typeface="+mj-cs"/>
              </a:defRPr>
            </a:lvl1pPr>
          </a:lstStyle>
          <a:p>
            <a:pPr algn="l"/>
            <a:r>
              <a:rPr lang="en-NZ" altLang="en-US" sz="2400" b="1" dirty="0">
                <a:solidFill>
                  <a:srgbClr val="323849"/>
                </a:solidFill>
                <a:latin typeface="Calibri Light" panose="020F0302020204030204" pitchFamily="34" charset="0"/>
              </a:rPr>
              <a:t>Using this social media pack – </a:t>
            </a:r>
            <a:r>
              <a:rPr lang="en-NZ" altLang="en-US" sz="2400" b="1" dirty="0" smtClean="0">
                <a:solidFill>
                  <a:srgbClr val="323849"/>
                </a:solidFill>
                <a:latin typeface="Calibri Light" panose="020F0302020204030204" pitchFamily="34" charset="0"/>
              </a:rPr>
              <a:t>images and videos</a:t>
            </a:r>
            <a:endParaRPr lang="en-NZ" altLang="en-US" sz="2400" b="1" dirty="0">
              <a:solidFill>
                <a:srgbClr val="323849"/>
              </a:solidFill>
              <a:latin typeface="Calibri Light" panose="020F0302020204030204" pitchFamily="34" charset="0"/>
            </a:endParaRPr>
          </a:p>
        </p:txBody>
      </p:sp>
      <p:grpSp>
        <p:nvGrpSpPr>
          <p:cNvPr id="19" name="Group 18"/>
          <p:cNvGrpSpPr/>
          <p:nvPr/>
        </p:nvGrpSpPr>
        <p:grpSpPr>
          <a:xfrm>
            <a:off x="0" y="6041427"/>
            <a:ext cx="9144000" cy="816573"/>
            <a:chOff x="0" y="6041427"/>
            <a:chExt cx="9144000" cy="816573"/>
          </a:xfrm>
        </p:grpSpPr>
        <p:sp>
          <p:nvSpPr>
            <p:cNvPr id="20" name="Rectangle 19"/>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Rectangle 20"/>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22" name="Rectangle 21"/>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3"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5</a:t>
            </a:fld>
            <a:endParaRPr lang="en-NZ" dirty="0">
              <a:solidFill>
                <a:prstClr val="black">
                  <a:tint val="75000"/>
                </a:prstClr>
              </a:solidFill>
            </a:endParaRPr>
          </a:p>
        </p:txBody>
      </p:sp>
      <p:grpSp>
        <p:nvGrpSpPr>
          <p:cNvPr id="4" name="Group 3"/>
          <p:cNvGrpSpPr/>
          <p:nvPr/>
        </p:nvGrpSpPr>
        <p:grpSpPr>
          <a:xfrm>
            <a:off x="843903" y="1412776"/>
            <a:ext cx="7312178" cy="4362995"/>
            <a:chOff x="843903" y="1412776"/>
            <a:chExt cx="7312178" cy="4362995"/>
          </a:xfrm>
        </p:grpSpPr>
        <p:grpSp>
          <p:nvGrpSpPr>
            <p:cNvPr id="3" name="Group 2"/>
            <p:cNvGrpSpPr/>
            <p:nvPr/>
          </p:nvGrpSpPr>
          <p:grpSpPr>
            <a:xfrm>
              <a:off x="894993" y="1844824"/>
              <a:ext cx="3893031" cy="3926918"/>
              <a:chOff x="655166" y="1211622"/>
              <a:chExt cx="5437593" cy="5484925"/>
            </a:xfrm>
          </p:grpSpPr>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3580" y="1211622"/>
                <a:ext cx="2602928" cy="2611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95440" y="1211623"/>
                <a:ext cx="2597319" cy="2611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075" t="26" r="8491" b="-26"/>
              <a:stretch/>
            </p:blipFill>
            <p:spPr bwMode="auto">
              <a:xfrm>
                <a:off x="3495440" y="4090830"/>
                <a:ext cx="2597319" cy="2605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2" descr="\\wd.govt.nz\dfs\personal\homedrive\WNI5\allumg2\My Documents\My Received Files\NZeTA social media image - Visiting New Zealand You'll need an NZeTA 1200 x 1200 - August 2019.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55166" y="4085203"/>
                <a:ext cx="2611343" cy="2611344"/>
              </a:xfrm>
              <a:prstGeom prst="rect">
                <a:avLst/>
              </a:prstGeom>
              <a:noFill/>
              <a:extLst>
                <a:ext uri="{909E8E84-426E-40DD-AFC4-6F175D3DCCD1}">
                  <a14:hiddenFill xmlns:a14="http://schemas.microsoft.com/office/drawing/2010/main">
                    <a:solidFill>
                      <a:srgbClr val="FFFFFF"/>
                    </a:solidFill>
                  </a14:hiddenFill>
                </a:ext>
              </a:extLst>
            </p:spPr>
          </p:pic>
        </p:grpSp>
        <p:sp>
          <p:nvSpPr>
            <p:cNvPr id="29" name="Content Placeholder 2"/>
            <p:cNvSpPr txBox="1">
              <a:spLocks/>
            </p:cNvSpPr>
            <p:nvPr/>
          </p:nvSpPr>
          <p:spPr>
            <a:xfrm>
              <a:off x="843903" y="1412776"/>
              <a:ext cx="2575969" cy="1005489"/>
            </a:xfrm>
            <a:prstGeom prst="rect">
              <a:avLst/>
            </a:prstGeom>
          </p:spPr>
          <p:txBody>
            <a:bodyPr vert="horz" lIns="91401" tIns="45701" rIns="91401" bIns="45701" rtlCol="0">
              <a:noAutofit/>
            </a:bodyPr>
            <a:lstStyle>
              <a:lvl1pPr marL="342752" indent="-342752" algn="l" defTabSz="91400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630" indent="-285628" algn="l" defTabSz="914006"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508" indent="-228502" algn="l" defTabSz="914006"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12"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514"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518"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522"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524"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527"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NZ" sz="1600" b="1" dirty="0" smtClean="0">
                  <a:solidFill>
                    <a:prstClr val="black"/>
                  </a:solidFill>
                </a:rPr>
                <a:t>Image files</a:t>
              </a:r>
            </a:p>
          </p:txBody>
        </p:sp>
        <p:pic>
          <p:nvPicPr>
            <p:cNvPr id="30" name="Picture 2" descr="\\wd.govt.nz\dfs\personal\homedrive\WNI5\allumg2\My Documents\My Received Files\NZeTA social media image - Visiting New Zealand You'll need an NZeTA 1200 x 1200 - August 2019.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701740" y="3906186"/>
              <a:ext cx="1869584" cy="1869585"/>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01740" y="1844823"/>
              <a:ext cx="1863560" cy="1869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Content Placeholder 2"/>
            <p:cNvSpPr txBox="1">
              <a:spLocks/>
            </p:cNvSpPr>
            <p:nvPr/>
          </p:nvSpPr>
          <p:spPr>
            <a:xfrm>
              <a:off x="5580112" y="1412776"/>
              <a:ext cx="2575969" cy="1005489"/>
            </a:xfrm>
            <a:prstGeom prst="rect">
              <a:avLst/>
            </a:prstGeom>
          </p:spPr>
          <p:txBody>
            <a:bodyPr vert="horz" lIns="91401" tIns="45701" rIns="91401" bIns="45701" rtlCol="0">
              <a:noAutofit/>
            </a:bodyPr>
            <a:lstStyle>
              <a:lvl1pPr marL="342752" indent="-342752" algn="l" defTabSz="91400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630" indent="-285628" algn="l" defTabSz="914006"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508" indent="-228502" algn="l" defTabSz="914006"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12"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514"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518"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522"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524"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527"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NZ" sz="1600" b="1" dirty="0" smtClean="0">
                  <a:solidFill>
                    <a:prstClr val="black"/>
                  </a:solidFill>
                </a:rPr>
                <a:t>Video files</a:t>
              </a:r>
            </a:p>
          </p:txBody>
        </p:sp>
      </p:grpSp>
    </p:spTree>
    <p:extLst>
      <p:ext uri="{BB962C8B-B14F-4D97-AF65-F5344CB8AC3E}">
        <p14:creationId xmlns:p14="http://schemas.microsoft.com/office/powerpoint/2010/main" val="18038922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title"/>
          </p:nvPr>
        </p:nvSpPr>
        <p:spPr>
          <a:xfrm>
            <a:off x="292975" y="116632"/>
            <a:ext cx="8299130" cy="653106"/>
          </a:xfrm>
        </p:spPr>
        <p:txBody>
          <a:bodyPr>
            <a:noAutofit/>
          </a:bodyPr>
          <a:lstStyle/>
          <a:p>
            <a:pPr algn="l"/>
            <a:r>
              <a:rPr lang="en-NZ" altLang="en-US" sz="2400" b="1" dirty="0" smtClean="0">
                <a:solidFill>
                  <a:srgbClr val="323849"/>
                </a:solidFill>
                <a:latin typeface="Calibri Light" panose="020F0302020204030204" pitchFamily="34" charset="0"/>
              </a:rPr>
              <a:t>Country list</a:t>
            </a:r>
            <a:endParaRPr lang="en-NZ" altLang="en-US" sz="2400" b="1" dirty="0">
              <a:solidFill>
                <a:srgbClr val="323849"/>
              </a:solidFill>
              <a:latin typeface="Calibri Light" panose="020F0302020204030204"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1454724181"/>
              </p:ext>
            </p:extLst>
          </p:nvPr>
        </p:nvGraphicFramePr>
        <p:xfrm>
          <a:off x="323529" y="862400"/>
          <a:ext cx="4968552" cy="4942864"/>
        </p:xfrm>
        <a:graphic>
          <a:graphicData uri="http://schemas.openxmlformats.org/drawingml/2006/table">
            <a:tbl>
              <a:tblPr firstRow="1" bandRow="1">
                <a:tableStyleId>{5C22544A-7EE6-4342-B048-85BDC9FD1C3A}</a:tableStyleId>
              </a:tblPr>
              <a:tblGrid>
                <a:gridCol w="1656184"/>
                <a:gridCol w="1656184"/>
                <a:gridCol w="1656184"/>
              </a:tblGrid>
              <a:tr h="464086">
                <a:tc gridSpan="3">
                  <a:txBody>
                    <a:bodyPr/>
                    <a:lstStyle/>
                    <a:p>
                      <a:r>
                        <a:rPr lang="en-NZ" altLang="en-US" sz="1400" b="1" dirty="0" smtClean="0">
                          <a:solidFill>
                            <a:schemeClr val="bg1"/>
                          </a:solidFill>
                          <a:latin typeface="Calibri Light" panose="020F0302020204030204" pitchFamily="34" charset="0"/>
                        </a:rPr>
                        <a:t>List of visa waiver countries and territories  </a:t>
                      </a:r>
                      <a:r>
                        <a:rPr lang="en-NZ" altLang="en-US" sz="1100" b="1" dirty="0" smtClean="0">
                          <a:solidFill>
                            <a:schemeClr val="bg1"/>
                          </a:solidFill>
                          <a:latin typeface="Calibri Light" panose="020F0302020204030204" pitchFamily="34" charset="0"/>
                        </a:rPr>
                        <a:t>(see </a:t>
                      </a:r>
                      <a:r>
                        <a:rPr lang="en-NZ" altLang="en-US" sz="1100" b="1" baseline="0" dirty="0" smtClean="0">
                          <a:solidFill>
                            <a:schemeClr val="bg1"/>
                          </a:solidFill>
                          <a:latin typeface="Calibri Light" panose="020F0302020204030204" pitchFamily="34" charset="0"/>
                        </a:rPr>
                        <a:t> pg.10</a:t>
                      </a:r>
                      <a:r>
                        <a:rPr lang="en-NZ" altLang="en-US" sz="1100" b="1" dirty="0" smtClean="0">
                          <a:solidFill>
                            <a:schemeClr val="bg1"/>
                          </a:solidFill>
                          <a:latin typeface="Calibri Light" panose="020F0302020204030204" pitchFamily="34" charset="0"/>
                        </a:rPr>
                        <a:t>)</a:t>
                      </a:r>
                      <a:endParaRPr lang="en-NZ" sz="1400" b="0" dirty="0" smtClean="0">
                        <a:solidFill>
                          <a:schemeClr val="bg1"/>
                        </a:solidFill>
                        <a:latin typeface="Calibri Light" panose="020F03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5B42F"/>
                    </a:solidFill>
                  </a:tcPr>
                </a:tc>
                <a:tc hMerge="1">
                  <a:txBody>
                    <a:bodyPr/>
                    <a:lstStyle/>
                    <a:p>
                      <a:endParaRPr lang="en-NZ" sz="1050" b="0" dirty="0" smtClean="0">
                        <a:solidFill>
                          <a:schemeClr val="tx1"/>
                        </a:solidFill>
                        <a:latin typeface="Calibri Light" panose="020F03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NZ" sz="1050" b="0" dirty="0" smtClean="0">
                        <a:solidFill>
                          <a:schemeClr val="tx1"/>
                        </a:solidFill>
                        <a:latin typeface="Calibri Light" panose="020F03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478778">
                <a:tc>
                  <a:txBody>
                    <a:bodyPr/>
                    <a:lstStyle/>
                    <a:p>
                      <a:r>
                        <a:rPr lang="en-NZ" sz="1100" b="0" dirty="0" smtClean="0">
                          <a:solidFill>
                            <a:schemeClr val="tx1"/>
                          </a:solidFill>
                          <a:latin typeface="Calibri Light" panose="020F0302020204030204" pitchFamily="34" charset="0"/>
                        </a:rPr>
                        <a:t>Andorra</a:t>
                      </a:r>
                    </a:p>
                    <a:p>
                      <a:r>
                        <a:rPr lang="en-NZ" sz="1100" b="0" dirty="0" smtClean="0">
                          <a:solidFill>
                            <a:schemeClr val="tx1"/>
                          </a:solidFill>
                          <a:latin typeface="Calibri Light" panose="020F0302020204030204" pitchFamily="34" charset="0"/>
                        </a:rPr>
                        <a:t>Argentina</a:t>
                      </a:r>
                    </a:p>
                    <a:p>
                      <a:r>
                        <a:rPr lang="en-NZ" sz="1100" b="0" dirty="0" smtClean="0">
                          <a:solidFill>
                            <a:schemeClr val="tx1"/>
                          </a:solidFill>
                          <a:latin typeface="Calibri Light" panose="020F0302020204030204" pitchFamily="34" charset="0"/>
                        </a:rPr>
                        <a:t>Austria</a:t>
                      </a:r>
                    </a:p>
                    <a:p>
                      <a:r>
                        <a:rPr lang="en-NZ" sz="1100" b="0" dirty="0" smtClean="0">
                          <a:solidFill>
                            <a:schemeClr val="tx1"/>
                          </a:solidFill>
                          <a:latin typeface="Calibri Light" panose="020F0302020204030204" pitchFamily="34" charset="0"/>
                        </a:rPr>
                        <a:t>Bahrain</a:t>
                      </a:r>
                    </a:p>
                    <a:p>
                      <a:r>
                        <a:rPr lang="en-NZ" sz="1100" b="0" dirty="0" smtClean="0">
                          <a:solidFill>
                            <a:schemeClr val="tx1"/>
                          </a:solidFill>
                          <a:latin typeface="Calibri Light" panose="020F0302020204030204" pitchFamily="34" charset="0"/>
                        </a:rPr>
                        <a:t>Belgium</a:t>
                      </a:r>
                    </a:p>
                    <a:p>
                      <a:r>
                        <a:rPr lang="en-NZ" sz="1100" b="0" dirty="0" smtClean="0">
                          <a:solidFill>
                            <a:schemeClr val="tx1"/>
                          </a:solidFill>
                          <a:latin typeface="Calibri Light" panose="020F0302020204030204" pitchFamily="34" charset="0"/>
                        </a:rPr>
                        <a:t>Brazil</a:t>
                      </a:r>
                    </a:p>
                    <a:p>
                      <a:r>
                        <a:rPr lang="en-NZ" sz="1100" b="0" dirty="0" smtClean="0">
                          <a:solidFill>
                            <a:schemeClr val="tx1"/>
                          </a:solidFill>
                          <a:latin typeface="Calibri Light" panose="020F0302020204030204" pitchFamily="34" charset="0"/>
                        </a:rPr>
                        <a:t>Brunei</a:t>
                      </a:r>
                    </a:p>
                    <a:p>
                      <a:r>
                        <a:rPr lang="en-NZ" sz="1100" b="0" dirty="0" smtClean="0">
                          <a:solidFill>
                            <a:schemeClr val="tx1"/>
                          </a:solidFill>
                          <a:latin typeface="Calibri Light" panose="020F0302020204030204" pitchFamily="34" charset="0"/>
                        </a:rPr>
                        <a:t>Bulgaria</a:t>
                      </a:r>
                    </a:p>
                    <a:p>
                      <a:r>
                        <a:rPr lang="en-NZ" sz="1100" b="0" dirty="0" smtClean="0">
                          <a:solidFill>
                            <a:schemeClr val="tx1"/>
                          </a:solidFill>
                          <a:latin typeface="Calibri Light" panose="020F0302020204030204" pitchFamily="34" charset="0"/>
                        </a:rPr>
                        <a:t>Canada</a:t>
                      </a:r>
                    </a:p>
                    <a:p>
                      <a:r>
                        <a:rPr lang="en-NZ" sz="1100" b="0" dirty="0" smtClean="0">
                          <a:solidFill>
                            <a:schemeClr val="tx1"/>
                          </a:solidFill>
                          <a:latin typeface="Calibri Light" panose="020F0302020204030204" pitchFamily="34" charset="0"/>
                        </a:rPr>
                        <a:t>Chile</a:t>
                      </a:r>
                    </a:p>
                    <a:p>
                      <a:r>
                        <a:rPr lang="en-NZ" sz="1100" b="0" dirty="0" smtClean="0">
                          <a:solidFill>
                            <a:schemeClr val="tx1"/>
                          </a:solidFill>
                          <a:latin typeface="Calibri Light" panose="020F0302020204030204" pitchFamily="34" charset="0"/>
                        </a:rPr>
                        <a:t>Croatia</a:t>
                      </a:r>
                    </a:p>
                    <a:p>
                      <a:r>
                        <a:rPr lang="en-NZ" sz="1100" b="0" dirty="0" smtClean="0">
                          <a:solidFill>
                            <a:schemeClr val="tx1"/>
                          </a:solidFill>
                          <a:latin typeface="Calibri Light" panose="020F0302020204030204" pitchFamily="34" charset="0"/>
                        </a:rPr>
                        <a:t>Cyprus</a:t>
                      </a:r>
                    </a:p>
                    <a:p>
                      <a:r>
                        <a:rPr lang="en-NZ" sz="1100" b="0" dirty="0" smtClean="0">
                          <a:solidFill>
                            <a:schemeClr val="tx1"/>
                          </a:solidFill>
                          <a:latin typeface="Calibri Light" panose="020F0302020204030204" pitchFamily="34" charset="0"/>
                        </a:rPr>
                        <a:t>Czech Republic</a:t>
                      </a:r>
                    </a:p>
                    <a:p>
                      <a:r>
                        <a:rPr lang="en-NZ" sz="1100" b="0" dirty="0" smtClean="0">
                          <a:solidFill>
                            <a:schemeClr val="tx1"/>
                          </a:solidFill>
                          <a:latin typeface="Calibri Light" panose="020F0302020204030204" pitchFamily="34" charset="0"/>
                        </a:rPr>
                        <a:t>Denmark</a:t>
                      </a:r>
                    </a:p>
                    <a:p>
                      <a:r>
                        <a:rPr lang="en-NZ" sz="1100" b="0" dirty="0" smtClean="0">
                          <a:solidFill>
                            <a:schemeClr val="tx1"/>
                          </a:solidFill>
                          <a:latin typeface="Calibri Light" panose="020F0302020204030204" pitchFamily="34" charset="0"/>
                        </a:rPr>
                        <a:t>Estonia </a:t>
                      </a:r>
                      <a:r>
                        <a:rPr lang="en-NZ" sz="1100" b="0" i="1" dirty="0" smtClean="0">
                          <a:solidFill>
                            <a:schemeClr val="tx1"/>
                          </a:solidFill>
                          <a:latin typeface="Calibri Light" panose="020F0302020204030204" pitchFamily="34" charset="0"/>
                        </a:rPr>
                        <a:t>(citizens only)</a:t>
                      </a:r>
                    </a:p>
                    <a:p>
                      <a:r>
                        <a:rPr lang="en-NZ" sz="1100" b="0" dirty="0" smtClean="0">
                          <a:solidFill>
                            <a:schemeClr val="tx1"/>
                          </a:solidFill>
                          <a:latin typeface="Calibri Light" panose="020F0302020204030204" pitchFamily="34" charset="0"/>
                        </a:rPr>
                        <a:t>Finland</a:t>
                      </a:r>
                    </a:p>
                    <a:p>
                      <a:r>
                        <a:rPr lang="en-NZ" sz="1100" b="0" dirty="0" smtClean="0">
                          <a:solidFill>
                            <a:schemeClr val="tx1"/>
                          </a:solidFill>
                          <a:latin typeface="Calibri Light" panose="020F0302020204030204" pitchFamily="34" charset="0"/>
                        </a:rPr>
                        <a:t>France </a:t>
                      </a:r>
                    </a:p>
                    <a:p>
                      <a:r>
                        <a:rPr lang="en-NZ" sz="1100" b="0" dirty="0" smtClean="0">
                          <a:solidFill>
                            <a:schemeClr val="tx1"/>
                          </a:solidFill>
                          <a:latin typeface="Calibri Light" panose="020F0302020204030204" pitchFamily="34" charset="0"/>
                        </a:rPr>
                        <a:t>Germany</a:t>
                      </a:r>
                    </a:p>
                    <a:p>
                      <a:pPr marL="0" marR="0" indent="0" algn="l" defTabSz="914006" rtl="0" eaLnBrk="1" fontAlgn="auto" latinLnBrk="0" hangingPunct="1">
                        <a:lnSpc>
                          <a:spcPct val="100000"/>
                        </a:lnSpc>
                        <a:spcBef>
                          <a:spcPts val="0"/>
                        </a:spcBef>
                        <a:spcAft>
                          <a:spcPts val="0"/>
                        </a:spcAft>
                        <a:buClrTx/>
                        <a:buSzTx/>
                        <a:buFontTx/>
                        <a:buNone/>
                        <a:tabLst/>
                        <a:defRPr/>
                      </a:pPr>
                      <a:r>
                        <a:rPr lang="en-NZ" sz="1100" b="0" dirty="0" smtClean="0">
                          <a:solidFill>
                            <a:schemeClr val="tx1"/>
                          </a:solidFill>
                          <a:latin typeface="Calibri Light" panose="020F0302020204030204" pitchFamily="34" charset="0"/>
                        </a:rPr>
                        <a:t>Greece</a:t>
                      </a:r>
                    </a:p>
                    <a:p>
                      <a:pPr marL="0" marR="0" indent="0" algn="l" defTabSz="914006" rtl="0" eaLnBrk="1" fontAlgn="auto" latinLnBrk="0" hangingPunct="1">
                        <a:lnSpc>
                          <a:spcPct val="100000"/>
                        </a:lnSpc>
                        <a:spcBef>
                          <a:spcPts val="0"/>
                        </a:spcBef>
                        <a:spcAft>
                          <a:spcPts val="0"/>
                        </a:spcAft>
                        <a:buClrTx/>
                        <a:buSzTx/>
                        <a:buFontTx/>
                        <a:buNone/>
                        <a:tabLst/>
                        <a:defRPr/>
                      </a:pPr>
                      <a:r>
                        <a:rPr lang="en-NZ" sz="1100" b="0" dirty="0" smtClean="0">
                          <a:solidFill>
                            <a:schemeClr val="tx1"/>
                          </a:solidFill>
                          <a:latin typeface="Calibri Light" panose="020F0302020204030204" pitchFamily="34" charset="0"/>
                        </a:rPr>
                        <a:t>Hong Kong </a:t>
                      </a:r>
                      <a:r>
                        <a:rPr lang="en-NZ" sz="1100" b="0" i="1" dirty="0" smtClean="0">
                          <a:solidFill>
                            <a:schemeClr val="tx1"/>
                          </a:solidFill>
                          <a:latin typeface="Calibri Light" panose="020F0302020204030204" pitchFamily="34" charset="0"/>
                        </a:rPr>
                        <a:t>(residents with HKSAR or British National (Overseas) passports only)</a:t>
                      </a:r>
                    </a:p>
                    <a:p>
                      <a:r>
                        <a:rPr lang="en-NZ" sz="1100" b="0" dirty="0" smtClean="0">
                          <a:solidFill>
                            <a:schemeClr val="tx1"/>
                          </a:solidFill>
                          <a:latin typeface="Calibri Light" panose="020F0302020204030204" pitchFamily="34" charset="0"/>
                        </a:rPr>
                        <a:t>Hungary</a:t>
                      </a:r>
                    </a:p>
                    <a:p>
                      <a:r>
                        <a:rPr lang="en-NZ" sz="1100" b="0" dirty="0" smtClean="0">
                          <a:solidFill>
                            <a:schemeClr val="tx1"/>
                          </a:solidFill>
                          <a:latin typeface="Calibri Light" panose="020F0302020204030204" pitchFamily="34" charset="0"/>
                        </a:rPr>
                        <a:t>Iceland</a:t>
                      </a:r>
                    </a:p>
                    <a:p>
                      <a:r>
                        <a:rPr lang="en-NZ" sz="1100" b="0" dirty="0" smtClean="0">
                          <a:solidFill>
                            <a:schemeClr val="tx1"/>
                          </a:solidFill>
                          <a:latin typeface="Calibri Light" panose="020F0302020204030204" pitchFamily="34" charset="0"/>
                        </a:rPr>
                        <a:t>Ireland</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100" b="0" dirty="0" smtClean="0">
                          <a:solidFill>
                            <a:schemeClr val="tx1"/>
                          </a:solidFill>
                          <a:latin typeface="Calibri Light" panose="020F0302020204030204" pitchFamily="34" charset="0"/>
                        </a:rPr>
                        <a:t>Israel</a:t>
                      </a:r>
                    </a:p>
                    <a:p>
                      <a:r>
                        <a:rPr lang="en-NZ" sz="1100" b="0" dirty="0" smtClean="0">
                          <a:solidFill>
                            <a:schemeClr val="tx1"/>
                          </a:solidFill>
                          <a:latin typeface="Calibri Light" panose="020F0302020204030204" pitchFamily="34" charset="0"/>
                        </a:rPr>
                        <a:t>Italy</a:t>
                      </a:r>
                    </a:p>
                    <a:p>
                      <a:r>
                        <a:rPr lang="en-NZ" sz="1100" b="0" dirty="0" smtClean="0">
                          <a:solidFill>
                            <a:schemeClr val="tx1"/>
                          </a:solidFill>
                          <a:latin typeface="Calibri Light" panose="020F0302020204030204" pitchFamily="34" charset="0"/>
                        </a:rPr>
                        <a:t>Japan </a:t>
                      </a:r>
                    </a:p>
                    <a:p>
                      <a:r>
                        <a:rPr lang="en-NZ" sz="1100" b="0" dirty="0" smtClean="0">
                          <a:solidFill>
                            <a:schemeClr val="tx1"/>
                          </a:solidFill>
                          <a:latin typeface="Calibri Light" panose="020F0302020204030204" pitchFamily="34" charset="0"/>
                        </a:rPr>
                        <a:t>Korea (South)</a:t>
                      </a:r>
                    </a:p>
                    <a:p>
                      <a:r>
                        <a:rPr lang="en-NZ" sz="1100" b="0" dirty="0" smtClean="0">
                          <a:solidFill>
                            <a:schemeClr val="tx1"/>
                          </a:solidFill>
                          <a:latin typeface="Calibri Light" panose="020F0302020204030204" pitchFamily="34" charset="0"/>
                        </a:rPr>
                        <a:t>Kuwait</a:t>
                      </a:r>
                    </a:p>
                    <a:p>
                      <a:r>
                        <a:rPr lang="en-NZ" sz="1100" b="0" dirty="0" smtClean="0">
                          <a:solidFill>
                            <a:schemeClr val="tx1"/>
                          </a:solidFill>
                          <a:latin typeface="Calibri Light" panose="020F0302020204030204" pitchFamily="34" charset="0"/>
                        </a:rPr>
                        <a:t>Latvia </a:t>
                      </a:r>
                      <a:r>
                        <a:rPr lang="en-NZ" sz="1100" b="0" i="1" dirty="0" smtClean="0">
                          <a:solidFill>
                            <a:schemeClr val="tx1"/>
                          </a:solidFill>
                          <a:latin typeface="Calibri Light" panose="020F0302020204030204" pitchFamily="34" charset="0"/>
                        </a:rPr>
                        <a:t>(citizens only)</a:t>
                      </a:r>
                    </a:p>
                    <a:p>
                      <a:r>
                        <a:rPr lang="en-NZ" sz="1100" b="0" dirty="0" smtClean="0">
                          <a:solidFill>
                            <a:schemeClr val="tx1"/>
                          </a:solidFill>
                          <a:latin typeface="Calibri Light" panose="020F0302020204030204" pitchFamily="34" charset="0"/>
                        </a:rPr>
                        <a:t>Liechtenstein</a:t>
                      </a:r>
                    </a:p>
                    <a:p>
                      <a:r>
                        <a:rPr lang="en-NZ" sz="1100" b="0" dirty="0" smtClean="0">
                          <a:solidFill>
                            <a:schemeClr val="tx1"/>
                          </a:solidFill>
                          <a:latin typeface="Calibri Light" panose="020F0302020204030204" pitchFamily="34" charset="0"/>
                        </a:rPr>
                        <a:t>Lithuania </a:t>
                      </a:r>
                      <a:r>
                        <a:rPr lang="en-NZ" sz="1100" b="0" i="1" dirty="0" smtClean="0">
                          <a:solidFill>
                            <a:schemeClr val="tx1"/>
                          </a:solidFill>
                          <a:latin typeface="Calibri Light" panose="020F0302020204030204" pitchFamily="34" charset="0"/>
                        </a:rPr>
                        <a:t>(citizens only)</a:t>
                      </a:r>
                    </a:p>
                    <a:p>
                      <a:r>
                        <a:rPr lang="en-NZ" sz="1100" b="0" dirty="0" smtClean="0">
                          <a:solidFill>
                            <a:schemeClr val="tx1"/>
                          </a:solidFill>
                          <a:latin typeface="Calibri Light" panose="020F0302020204030204" pitchFamily="34" charset="0"/>
                        </a:rPr>
                        <a:t>Luxembourg</a:t>
                      </a:r>
                    </a:p>
                    <a:p>
                      <a:pPr marL="0" marR="0" indent="0" algn="l" defTabSz="914006" rtl="0" eaLnBrk="1" fontAlgn="auto" latinLnBrk="0" hangingPunct="1">
                        <a:lnSpc>
                          <a:spcPct val="100000"/>
                        </a:lnSpc>
                        <a:spcBef>
                          <a:spcPts val="0"/>
                        </a:spcBef>
                        <a:spcAft>
                          <a:spcPts val="0"/>
                        </a:spcAft>
                        <a:buClrTx/>
                        <a:buSzTx/>
                        <a:buFontTx/>
                        <a:buNone/>
                        <a:tabLst/>
                        <a:defRPr/>
                      </a:pPr>
                      <a:r>
                        <a:rPr lang="en-NZ" sz="1100" b="0" dirty="0" smtClean="0">
                          <a:solidFill>
                            <a:schemeClr val="tx1"/>
                          </a:solidFill>
                          <a:latin typeface="Calibri Light" panose="020F0302020204030204" pitchFamily="34" charset="0"/>
                        </a:rPr>
                        <a:t>Malaysia</a:t>
                      </a:r>
                    </a:p>
                    <a:p>
                      <a:r>
                        <a:rPr lang="en-NZ" sz="1100" b="0" dirty="0" smtClean="0">
                          <a:solidFill>
                            <a:schemeClr val="tx1"/>
                          </a:solidFill>
                          <a:latin typeface="Calibri Light" panose="020F0302020204030204" pitchFamily="34" charset="0"/>
                        </a:rPr>
                        <a:t>Macau </a:t>
                      </a:r>
                      <a:r>
                        <a:rPr lang="en-NZ" sz="1100" b="0" i="1" dirty="0" smtClean="0">
                          <a:solidFill>
                            <a:schemeClr val="tx1"/>
                          </a:solidFill>
                          <a:latin typeface="Calibri Light" panose="020F0302020204030204" pitchFamily="34" charset="0"/>
                        </a:rPr>
                        <a:t>(Macau Special Administrative Region passports only)</a:t>
                      </a:r>
                    </a:p>
                    <a:p>
                      <a:r>
                        <a:rPr lang="en-NZ" sz="1100" b="0" dirty="0" smtClean="0">
                          <a:solidFill>
                            <a:schemeClr val="tx1"/>
                          </a:solidFill>
                          <a:latin typeface="Calibri Light" panose="020F0302020204030204" pitchFamily="34" charset="0"/>
                        </a:rPr>
                        <a:t>Malta</a:t>
                      </a:r>
                    </a:p>
                    <a:p>
                      <a:r>
                        <a:rPr lang="en-NZ" sz="1100" b="0" dirty="0" smtClean="0">
                          <a:solidFill>
                            <a:schemeClr val="tx1"/>
                          </a:solidFill>
                          <a:latin typeface="Calibri Light" panose="020F0302020204030204" pitchFamily="34" charset="0"/>
                        </a:rPr>
                        <a:t>Mauritius</a:t>
                      </a:r>
                    </a:p>
                    <a:p>
                      <a:r>
                        <a:rPr lang="en-NZ" sz="1100" b="0" dirty="0" smtClean="0">
                          <a:solidFill>
                            <a:schemeClr val="tx1"/>
                          </a:solidFill>
                          <a:latin typeface="Calibri Light" panose="020F0302020204030204" pitchFamily="34" charset="0"/>
                        </a:rPr>
                        <a:t>Mexico</a:t>
                      </a:r>
                    </a:p>
                    <a:p>
                      <a:r>
                        <a:rPr lang="en-NZ" sz="1100" b="0" dirty="0" smtClean="0">
                          <a:solidFill>
                            <a:schemeClr val="tx1"/>
                          </a:solidFill>
                          <a:latin typeface="Calibri Light" panose="020F0302020204030204" pitchFamily="34" charset="0"/>
                        </a:rPr>
                        <a:t>Monaco</a:t>
                      </a:r>
                    </a:p>
                    <a:p>
                      <a:r>
                        <a:rPr lang="en-NZ" sz="1100" b="0" dirty="0" smtClean="0">
                          <a:solidFill>
                            <a:schemeClr val="tx1"/>
                          </a:solidFill>
                          <a:latin typeface="Calibri Light" panose="020F0302020204030204" pitchFamily="34" charset="0"/>
                        </a:rPr>
                        <a:t>Netherlands</a:t>
                      </a:r>
                    </a:p>
                    <a:p>
                      <a:r>
                        <a:rPr lang="en-NZ" sz="1100" b="0" dirty="0" smtClean="0">
                          <a:solidFill>
                            <a:schemeClr val="tx1"/>
                          </a:solidFill>
                          <a:latin typeface="Calibri Light" panose="020F0302020204030204" pitchFamily="34" charset="0"/>
                        </a:rPr>
                        <a:t>Norway</a:t>
                      </a:r>
                    </a:p>
                    <a:p>
                      <a:r>
                        <a:rPr lang="en-NZ" sz="1100" b="0" dirty="0" smtClean="0">
                          <a:solidFill>
                            <a:schemeClr val="tx1"/>
                          </a:solidFill>
                          <a:latin typeface="Calibri Light" panose="020F0302020204030204" pitchFamily="34" charset="0"/>
                        </a:rPr>
                        <a:t>Oman</a:t>
                      </a:r>
                    </a:p>
                    <a:p>
                      <a:r>
                        <a:rPr lang="en-NZ" sz="1100" b="0" dirty="0" smtClean="0">
                          <a:solidFill>
                            <a:schemeClr val="tx1"/>
                          </a:solidFill>
                          <a:latin typeface="Calibri Light" panose="020F0302020204030204" pitchFamily="34" charset="0"/>
                        </a:rPr>
                        <a:t>Poland</a:t>
                      </a:r>
                    </a:p>
                    <a:p>
                      <a:r>
                        <a:rPr lang="en-NZ" sz="1100" b="0" dirty="0" smtClean="0">
                          <a:solidFill>
                            <a:schemeClr val="tx1"/>
                          </a:solidFill>
                          <a:effectLst/>
                          <a:latin typeface="Calibri Light" panose="020F0302020204030204" pitchFamily="34" charset="0"/>
                        </a:rPr>
                        <a:t>Portugal </a:t>
                      </a:r>
                      <a:r>
                        <a:rPr lang="en-NZ" sz="1100" b="0" i="1" dirty="0" smtClean="0">
                          <a:solidFill>
                            <a:schemeClr val="tx1"/>
                          </a:solidFill>
                          <a:effectLst/>
                          <a:latin typeface="Calibri Light" panose="020F0302020204030204" pitchFamily="34" charset="0"/>
                        </a:rPr>
                        <a:t>(with the right to live permanently in Portugal)</a:t>
                      </a:r>
                      <a:endParaRPr lang="en-NZ" sz="1100" b="0" i="1" dirty="0" smtClean="0">
                        <a:solidFill>
                          <a:schemeClr val="tx1"/>
                        </a:solidFill>
                        <a:latin typeface="Calibri Light" panose="020F03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NZ" sz="1100" b="0" dirty="0" smtClean="0">
                          <a:solidFill>
                            <a:schemeClr val="tx1"/>
                          </a:solidFill>
                          <a:effectLst/>
                          <a:latin typeface="Calibri Light" panose="020F0302020204030204" pitchFamily="34" charset="0"/>
                        </a:rPr>
                        <a:t>Romania</a:t>
                      </a:r>
                      <a:br>
                        <a:rPr lang="en-NZ" sz="1100" b="0" dirty="0" smtClean="0">
                          <a:solidFill>
                            <a:schemeClr val="tx1"/>
                          </a:solidFill>
                          <a:effectLst/>
                          <a:latin typeface="Calibri Light" panose="020F0302020204030204" pitchFamily="34" charset="0"/>
                        </a:rPr>
                      </a:br>
                      <a:r>
                        <a:rPr lang="en-NZ" sz="1100" b="0" dirty="0" smtClean="0">
                          <a:solidFill>
                            <a:schemeClr val="tx1"/>
                          </a:solidFill>
                          <a:effectLst/>
                          <a:latin typeface="Calibri Light" panose="020F0302020204030204" pitchFamily="34" charset="0"/>
                        </a:rPr>
                        <a:t>San Marino</a:t>
                      </a:r>
                      <a:br>
                        <a:rPr lang="en-NZ" sz="1100" b="0" dirty="0" smtClean="0">
                          <a:solidFill>
                            <a:schemeClr val="tx1"/>
                          </a:solidFill>
                          <a:effectLst/>
                          <a:latin typeface="Calibri Light" panose="020F0302020204030204" pitchFamily="34" charset="0"/>
                        </a:rPr>
                      </a:br>
                      <a:r>
                        <a:rPr lang="en-NZ" sz="1100" b="0" dirty="0" smtClean="0">
                          <a:solidFill>
                            <a:schemeClr val="tx1"/>
                          </a:solidFill>
                          <a:effectLst/>
                          <a:latin typeface="Calibri Light" panose="020F0302020204030204" pitchFamily="34" charset="0"/>
                        </a:rPr>
                        <a:t>Saudi Arabia</a:t>
                      </a:r>
                      <a:br>
                        <a:rPr lang="en-NZ" sz="1100" b="0" dirty="0" smtClean="0">
                          <a:solidFill>
                            <a:schemeClr val="tx1"/>
                          </a:solidFill>
                          <a:effectLst/>
                          <a:latin typeface="Calibri Light" panose="020F0302020204030204" pitchFamily="34" charset="0"/>
                        </a:rPr>
                      </a:br>
                      <a:r>
                        <a:rPr lang="en-NZ" sz="1100" b="0" dirty="0" smtClean="0">
                          <a:solidFill>
                            <a:schemeClr val="tx1"/>
                          </a:solidFill>
                          <a:effectLst/>
                          <a:latin typeface="Calibri Light" panose="020F0302020204030204" pitchFamily="34" charset="0"/>
                        </a:rPr>
                        <a:t>Seychelles</a:t>
                      </a:r>
                    </a:p>
                    <a:p>
                      <a:pPr marL="0" marR="0" indent="0" algn="l" defTabSz="914006" rtl="0" eaLnBrk="1" fontAlgn="auto" latinLnBrk="0" hangingPunct="1">
                        <a:lnSpc>
                          <a:spcPct val="100000"/>
                        </a:lnSpc>
                        <a:spcBef>
                          <a:spcPts val="0"/>
                        </a:spcBef>
                        <a:spcAft>
                          <a:spcPts val="0"/>
                        </a:spcAft>
                        <a:buClrTx/>
                        <a:buSzTx/>
                        <a:buFontTx/>
                        <a:buNone/>
                        <a:tabLst/>
                        <a:defRPr/>
                      </a:pPr>
                      <a:r>
                        <a:rPr lang="en-NZ" sz="1100" b="0" dirty="0" smtClean="0">
                          <a:solidFill>
                            <a:schemeClr val="tx1"/>
                          </a:solidFill>
                          <a:effectLst/>
                          <a:latin typeface="Calibri Light" panose="020F0302020204030204" pitchFamily="34" charset="0"/>
                        </a:rPr>
                        <a:t>Singapore</a:t>
                      </a:r>
                      <a:br>
                        <a:rPr lang="en-NZ" sz="1100" b="0" dirty="0" smtClean="0">
                          <a:solidFill>
                            <a:schemeClr val="tx1"/>
                          </a:solidFill>
                          <a:effectLst/>
                          <a:latin typeface="Calibri Light" panose="020F0302020204030204" pitchFamily="34" charset="0"/>
                        </a:rPr>
                      </a:br>
                      <a:r>
                        <a:rPr lang="en-NZ" sz="1100" b="0" dirty="0" smtClean="0">
                          <a:solidFill>
                            <a:schemeClr val="tx1"/>
                          </a:solidFill>
                          <a:effectLst/>
                          <a:latin typeface="Calibri Light" panose="020F0302020204030204" pitchFamily="34" charset="0"/>
                        </a:rPr>
                        <a:t>Slovak Republic</a:t>
                      </a:r>
                    </a:p>
                    <a:p>
                      <a:pPr marL="0" marR="0" indent="0" algn="l" defTabSz="914006" rtl="0" eaLnBrk="1" fontAlgn="auto" latinLnBrk="0" hangingPunct="1">
                        <a:lnSpc>
                          <a:spcPct val="100000"/>
                        </a:lnSpc>
                        <a:spcBef>
                          <a:spcPts val="0"/>
                        </a:spcBef>
                        <a:spcAft>
                          <a:spcPts val="0"/>
                        </a:spcAft>
                        <a:buClrTx/>
                        <a:buSzTx/>
                        <a:buFontTx/>
                        <a:buNone/>
                        <a:tabLst/>
                        <a:defRPr/>
                      </a:pPr>
                      <a:r>
                        <a:rPr lang="en-NZ" sz="1100" b="0" dirty="0" smtClean="0">
                          <a:solidFill>
                            <a:schemeClr val="tx1"/>
                          </a:solidFill>
                          <a:effectLst/>
                          <a:latin typeface="Calibri Light" panose="020F0302020204030204" pitchFamily="34" charset="0"/>
                        </a:rPr>
                        <a:t>Slovenia</a:t>
                      </a:r>
                      <a:br>
                        <a:rPr lang="en-NZ" sz="1100" b="0" dirty="0" smtClean="0">
                          <a:solidFill>
                            <a:schemeClr val="tx1"/>
                          </a:solidFill>
                          <a:effectLst/>
                          <a:latin typeface="Calibri Light" panose="020F0302020204030204" pitchFamily="34" charset="0"/>
                        </a:rPr>
                      </a:br>
                      <a:r>
                        <a:rPr lang="en-NZ" sz="1100" b="0" dirty="0" smtClean="0">
                          <a:solidFill>
                            <a:schemeClr val="tx1"/>
                          </a:solidFill>
                          <a:effectLst/>
                          <a:latin typeface="Calibri Light" panose="020F0302020204030204" pitchFamily="34" charset="0"/>
                        </a:rPr>
                        <a:t>Spain</a:t>
                      </a:r>
                      <a:br>
                        <a:rPr lang="en-NZ" sz="1100" b="0" dirty="0" smtClean="0">
                          <a:solidFill>
                            <a:schemeClr val="tx1"/>
                          </a:solidFill>
                          <a:effectLst/>
                          <a:latin typeface="Calibri Light" panose="020F0302020204030204" pitchFamily="34" charset="0"/>
                        </a:rPr>
                      </a:br>
                      <a:r>
                        <a:rPr lang="en-NZ" sz="1100" b="0" dirty="0" smtClean="0">
                          <a:solidFill>
                            <a:schemeClr val="tx1"/>
                          </a:solidFill>
                          <a:effectLst/>
                          <a:latin typeface="Calibri Light" panose="020F0302020204030204" pitchFamily="34" charset="0"/>
                        </a:rPr>
                        <a:t>Sweden</a:t>
                      </a:r>
                      <a:br>
                        <a:rPr lang="en-NZ" sz="1100" b="0" dirty="0" smtClean="0">
                          <a:solidFill>
                            <a:schemeClr val="tx1"/>
                          </a:solidFill>
                          <a:effectLst/>
                          <a:latin typeface="Calibri Light" panose="020F0302020204030204" pitchFamily="34" charset="0"/>
                        </a:rPr>
                      </a:br>
                      <a:r>
                        <a:rPr lang="en-NZ" sz="1100" b="0" dirty="0" smtClean="0">
                          <a:solidFill>
                            <a:schemeClr val="tx1"/>
                          </a:solidFill>
                          <a:effectLst/>
                          <a:latin typeface="Calibri Light" panose="020F0302020204030204" pitchFamily="34" charset="0"/>
                        </a:rPr>
                        <a:t>Switzerland</a:t>
                      </a:r>
                      <a:br>
                        <a:rPr lang="en-NZ" sz="1100" b="0" dirty="0" smtClean="0">
                          <a:solidFill>
                            <a:schemeClr val="tx1"/>
                          </a:solidFill>
                          <a:effectLst/>
                          <a:latin typeface="Calibri Light" panose="020F0302020204030204" pitchFamily="34" charset="0"/>
                        </a:rPr>
                      </a:br>
                      <a:r>
                        <a:rPr lang="en-NZ" sz="1100" b="0" dirty="0" smtClean="0">
                          <a:solidFill>
                            <a:schemeClr val="tx1"/>
                          </a:solidFill>
                          <a:effectLst/>
                          <a:latin typeface="Calibri Light" panose="020F0302020204030204" pitchFamily="34" charset="0"/>
                        </a:rPr>
                        <a:t>Taiwan </a:t>
                      </a:r>
                      <a:r>
                        <a:rPr lang="en-NZ" sz="1100" b="0" i="1" dirty="0" smtClean="0">
                          <a:solidFill>
                            <a:schemeClr val="tx1"/>
                          </a:solidFill>
                          <a:effectLst/>
                          <a:latin typeface="Calibri Light" panose="020F0302020204030204" pitchFamily="34" charset="0"/>
                        </a:rPr>
                        <a:t>(permanent residents only)</a:t>
                      </a:r>
                      <a:r>
                        <a:rPr lang="en-NZ" sz="1100" b="0" dirty="0" smtClean="0">
                          <a:solidFill>
                            <a:schemeClr val="tx1"/>
                          </a:solidFill>
                          <a:effectLst/>
                          <a:latin typeface="Calibri Light" panose="020F0302020204030204" pitchFamily="34" charset="0"/>
                        </a:rPr>
                        <a:t/>
                      </a:r>
                      <a:br>
                        <a:rPr lang="en-NZ" sz="1100" b="0" dirty="0" smtClean="0">
                          <a:solidFill>
                            <a:schemeClr val="tx1"/>
                          </a:solidFill>
                          <a:effectLst/>
                          <a:latin typeface="Calibri Light" panose="020F0302020204030204" pitchFamily="34" charset="0"/>
                        </a:rPr>
                      </a:br>
                      <a:r>
                        <a:rPr lang="en-NZ" sz="1100" b="0" dirty="0" smtClean="0">
                          <a:solidFill>
                            <a:schemeClr val="tx1"/>
                          </a:solidFill>
                          <a:effectLst/>
                          <a:latin typeface="Calibri Light" panose="020F0302020204030204" pitchFamily="34" charset="0"/>
                        </a:rPr>
                        <a:t>United Arab Emirates</a:t>
                      </a:r>
                      <a:br>
                        <a:rPr lang="en-NZ" sz="1100" b="0" dirty="0" smtClean="0">
                          <a:solidFill>
                            <a:schemeClr val="tx1"/>
                          </a:solidFill>
                          <a:effectLst/>
                          <a:latin typeface="Calibri Light" panose="020F0302020204030204" pitchFamily="34" charset="0"/>
                        </a:rPr>
                      </a:br>
                      <a:r>
                        <a:rPr lang="en-NZ" sz="1100" b="0" dirty="0" smtClean="0">
                          <a:solidFill>
                            <a:schemeClr val="tx1"/>
                          </a:solidFill>
                          <a:effectLst/>
                          <a:latin typeface="Calibri Light" panose="020F0302020204030204" pitchFamily="34" charset="0"/>
                        </a:rPr>
                        <a:t>United Kingdom </a:t>
                      </a:r>
                      <a:r>
                        <a:rPr lang="en-NZ" sz="1100" b="0" i="1" dirty="0" smtClean="0">
                          <a:solidFill>
                            <a:schemeClr val="tx1"/>
                          </a:solidFill>
                          <a:effectLst/>
                          <a:latin typeface="Calibri Light" panose="020F0302020204030204" pitchFamily="34" charset="0"/>
                        </a:rPr>
                        <a:t>(must have the right to reside permanently in the United Kingdom)</a:t>
                      </a:r>
                      <a:r>
                        <a:rPr lang="en-NZ" sz="1100" b="0" dirty="0" smtClean="0">
                          <a:solidFill>
                            <a:schemeClr val="tx1"/>
                          </a:solidFill>
                          <a:effectLst/>
                          <a:latin typeface="Calibri Light" panose="020F0302020204030204" pitchFamily="34" charset="0"/>
                        </a:rPr>
                        <a:t/>
                      </a:r>
                      <a:br>
                        <a:rPr lang="en-NZ" sz="1100" b="0" dirty="0" smtClean="0">
                          <a:solidFill>
                            <a:schemeClr val="tx1"/>
                          </a:solidFill>
                          <a:effectLst/>
                          <a:latin typeface="Calibri Light" panose="020F0302020204030204" pitchFamily="34" charset="0"/>
                        </a:rPr>
                      </a:br>
                      <a:r>
                        <a:rPr lang="en-NZ" sz="1100" b="0" dirty="0" smtClean="0">
                          <a:solidFill>
                            <a:schemeClr val="tx1"/>
                          </a:solidFill>
                          <a:effectLst/>
                          <a:latin typeface="Calibri Light" panose="020F0302020204030204" pitchFamily="34" charset="0"/>
                        </a:rPr>
                        <a:t>United States of America </a:t>
                      </a:r>
                      <a:r>
                        <a:rPr lang="en-NZ" sz="1100" b="0" i="1" dirty="0" smtClean="0">
                          <a:solidFill>
                            <a:schemeClr val="tx1"/>
                          </a:solidFill>
                          <a:effectLst/>
                          <a:latin typeface="Calibri Light" panose="020F0302020204030204" pitchFamily="34" charset="0"/>
                        </a:rPr>
                        <a:t>(includes USA nationals)</a:t>
                      </a:r>
                      <a:r>
                        <a:rPr lang="en-NZ" sz="1100" b="0" dirty="0" smtClean="0">
                          <a:solidFill>
                            <a:schemeClr val="tx1"/>
                          </a:solidFill>
                          <a:effectLst/>
                          <a:latin typeface="Calibri Light" panose="020F0302020204030204" pitchFamily="34" charset="0"/>
                        </a:rPr>
                        <a:t/>
                      </a:r>
                      <a:br>
                        <a:rPr lang="en-NZ" sz="1100" b="0" dirty="0" smtClean="0">
                          <a:solidFill>
                            <a:schemeClr val="tx1"/>
                          </a:solidFill>
                          <a:effectLst/>
                          <a:latin typeface="Calibri Light" panose="020F0302020204030204" pitchFamily="34" charset="0"/>
                        </a:rPr>
                      </a:br>
                      <a:r>
                        <a:rPr lang="en-NZ" sz="1100" b="0" dirty="0" smtClean="0">
                          <a:solidFill>
                            <a:schemeClr val="tx1"/>
                          </a:solidFill>
                          <a:effectLst/>
                          <a:latin typeface="Calibri Light" panose="020F0302020204030204" pitchFamily="34" charset="0"/>
                        </a:rPr>
                        <a:t>Uruguay</a:t>
                      </a:r>
                      <a:br>
                        <a:rPr lang="en-NZ" sz="1100" b="0" dirty="0" smtClean="0">
                          <a:solidFill>
                            <a:schemeClr val="tx1"/>
                          </a:solidFill>
                          <a:effectLst/>
                          <a:latin typeface="Calibri Light" panose="020F0302020204030204" pitchFamily="34" charset="0"/>
                        </a:rPr>
                      </a:br>
                      <a:r>
                        <a:rPr lang="en-NZ" sz="1100" b="0" dirty="0" smtClean="0">
                          <a:solidFill>
                            <a:schemeClr val="tx1"/>
                          </a:solidFill>
                          <a:effectLst/>
                          <a:latin typeface="Calibri Light" panose="020F0302020204030204" pitchFamily="34" charset="0"/>
                        </a:rPr>
                        <a:t>Vatican City</a:t>
                      </a:r>
                      <a:endParaRPr lang="en-NZ" sz="1100" b="0" dirty="0" smtClean="0">
                        <a:solidFill>
                          <a:schemeClr val="tx1"/>
                        </a:solidFill>
                        <a:latin typeface="Calibri Light" panose="020F0302020204030204" pitchFamily="34" charset="0"/>
                      </a:endParaRPr>
                    </a:p>
                    <a:p>
                      <a:endParaRPr lang="en-NZ" sz="1100" b="0" dirty="0" smtClean="0">
                        <a:solidFill>
                          <a:schemeClr val="tx1"/>
                        </a:solidFill>
                        <a:latin typeface="Calibri Light" panose="020F030202020403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179796522"/>
              </p:ext>
            </p:extLst>
          </p:nvPr>
        </p:nvGraphicFramePr>
        <p:xfrm>
          <a:off x="5508104" y="862400"/>
          <a:ext cx="3312368" cy="4942864"/>
        </p:xfrm>
        <a:graphic>
          <a:graphicData uri="http://schemas.openxmlformats.org/drawingml/2006/table">
            <a:tbl>
              <a:tblPr firstRow="1" bandRow="1">
                <a:tableStyleId>{5C22544A-7EE6-4342-B048-85BDC9FD1C3A}</a:tableStyleId>
              </a:tblPr>
              <a:tblGrid>
                <a:gridCol w="1656184"/>
                <a:gridCol w="1656184"/>
              </a:tblGrid>
              <a:tr h="481819">
                <a:tc gridSpan="2">
                  <a:txBody>
                    <a:bodyPr/>
                    <a:lstStyle/>
                    <a:p>
                      <a:r>
                        <a:rPr lang="en-NZ" altLang="en-US" sz="1400" b="1" dirty="0" smtClean="0">
                          <a:solidFill>
                            <a:schemeClr val="bg1"/>
                          </a:solidFill>
                          <a:latin typeface="Calibri Light" panose="020F0302020204030204" pitchFamily="34" charset="0"/>
                        </a:rPr>
                        <a:t>List of </a:t>
                      </a:r>
                      <a:r>
                        <a:rPr lang="en-NZ" altLang="en-US" sz="1400" b="1" u="sng" dirty="0" smtClean="0">
                          <a:solidFill>
                            <a:schemeClr val="bg1"/>
                          </a:solidFill>
                          <a:latin typeface="Calibri Light" panose="020F0302020204030204" pitchFamily="34" charset="0"/>
                        </a:rPr>
                        <a:t>transit</a:t>
                      </a:r>
                      <a:r>
                        <a:rPr lang="en-NZ" altLang="en-US" sz="1400" b="1" dirty="0" smtClean="0">
                          <a:solidFill>
                            <a:schemeClr val="bg1"/>
                          </a:solidFill>
                          <a:latin typeface="Calibri Light" panose="020F0302020204030204" pitchFamily="34" charset="0"/>
                        </a:rPr>
                        <a:t> visa waiver countries </a:t>
                      </a:r>
                      <a:r>
                        <a:rPr lang="en-NZ" altLang="en-US" sz="1100" b="1" dirty="0" smtClean="0">
                          <a:solidFill>
                            <a:schemeClr val="bg1"/>
                          </a:solidFill>
                          <a:latin typeface="Calibri Light" panose="020F0302020204030204" pitchFamily="34" charset="0"/>
                        </a:rPr>
                        <a:t>(see </a:t>
                      </a:r>
                      <a:r>
                        <a:rPr lang="en-NZ" altLang="en-US" sz="1100" b="1" baseline="0" dirty="0" smtClean="0">
                          <a:solidFill>
                            <a:schemeClr val="bg1"/>
                          </a:solidFill>
                          <a:latin typeface="Calibri Light" panose="020F0302020204030204" pitchFamily="34" charset="0"/>
                        </a:rPr>
                        <a:t> pg.</a:t>
                      </a:r>
                      <a:r>
                        <a:rPr lang="en-NZ" altLang="en-US" sz="1100" b="1" dirty="0" smtClean="0">
                          <a:solidFill>
                            <a:schemeClr val="bg1"/>
                          </a:solidFill>
                          <a:latin typeface="Calibri Light" panose="020F0302020204030204" pitchFamily="34" charset="0"/>
                        </a:rPr>
                        <a:t>12)</a:t>
                      </a:r>
                      <a:endParaRPr lang="en-NZ" sz="1100" b="0" dirty="0" smtClean="0">
                        <a:solidFill>
                          <a:schemeClr val="bg1"/>
                        </a:solidFill>
                        <a:latin typeface="Calibri Light" panose="020F03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1E3"/>
                    </a:solidFill>
                  </a:tcPr>
                </a:tc>
                <a:tc hMerge="1">
                  <a:txBody>
                    <a:bodyPr/>
                    <a:lstStyle/>
                    <a:p>
                      <a:endParaRPr lang="en-NZ" sz="1050" b="0" dirty="0" smtClean="0">
                        <a:solidFill>
                          <a:schemeClr val="tx1"/>
                        </a:solidFill>
                        <a:latin typeface="Calibri Light" panose="020F03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461045">
                <a:tc>
                  <a:txBody>
                    <a:bodyPr/>
                    <a:lstStyle/>
                    <a:p>
                      <a:r>
                        <a:rPr lang="en-NZ" sz="1100" b="0" dirty="0" smtClean="0">
                          <a:solidFill>
                            <a:schemeClr val="tx1"/>
                          </a:solidFill>
                          <a:latin typeface="Calibri Light" panose="020F0302020204030204" pitchFamily="34" charset="0"/>
                        </a:rPr>
                        <a:t>Bahamas </a:t>
                      </a:r>
                    </a:p>
                    <a:p>
                      <a:r>
                        <a:rPr lang="en-NZ" sz="1100" b="0" dirty="0" smtClean="0">
                          <a:solidFill>
                            <a:schemeClr val="tx1"/>
                          </a:solidFill>
                          <a:latin typeface="Calibri Light" panose="020F0302020204030204" pitchFamily="34" charset="0"/>
                        </a:rPr>
                        <a:t>Bermuda </a:t>
                      </a:r>
                    </a:p>
                    <a:p>
                      <a:r>
                        <a:rPr lang="en-NZ" sz="1100" b="0" dirty="0" smtClean="0">
                          <a:solidFill>
                            <a:schemeClr val="tx1"/>
                          </a:solidFill>
                          <a:latin typeface="Calibri Light" panose="020F0302020204030204" pitchFamily="34" charset="0"/>
                        </a:rPr>
                        <a:t>Bolivia </a:t>
                      </a:r>
                    </a:p>
                    <a:p>
                      <a:r>
                        <a:rPr lang="en-NZ" sz="1100" b="0" dirty="0" smtClean="0">
                          <a:solidFill>
                            <a:schemeClr val="tx1"/>
                          </a:solidFill>
                          <a:latin typeface="Calibri Light" panose="020F0302020204030204" pitchFamily="34" charset="0"/>
                        </a:rPr>
                        <a:t>Colombia </a:t>
                      </a:r>
                    </a:p>
                    <a:p>
                      <a:r>
                        <a:rPr lang="en-NZ" sz="1100" b="0" dirty="0" smtClean="0">
                          <a:solidFill>
                            <a:schemeClr val="tx1"/>
                          </a:solidFill>
                          <a:latin typeface="Calibri Light" panose="020F0302020204030204" pitchFamily="34" charset="0"/>
                        </a:rPr>
                        <a:t>Costa Rica </a:t>
                      </a:r>
                    </a:p>
                    <a:p>
                      <a:r>
                        <a:rPr lang="en-NZ" sz="1100" b="0" dirty="0" smtClean="0">
                          <a:solidFill>
                            <a:schemeClr val="tx1"/>
                          </a:solidFill>
                          <a:latin typeface="Calibri Light" panose="020F0302020204030204" pitchFamily="34" charset="0"/>
                        </a:rPr>
                        <a:t>Ecuador </a:t>
                      </a:r>
                    </a:p>
                    <a:p>
                      <a:r>
                        <a:rPr lang="en-NZ" sz="1100" b="0" dirty="0" smtClean="0">
                          <a:solidFill>
                            <a:schemeClr val="tx1"/>
                          </a:solidFill>
                          <a:latin typeface="Calibri Light" panose="020F0302020204030204" pitchFamily="34" charset="0"/>
                        </a:rPr>
                        <a:t>Federated States of Micronesia </a:t>
                      </a:r>
                    </a:p>
                    <a:p>
                      <a:r>
                        <a:rPr lang="en-NZ" sz="1100" b="0" dirty="0" smtClean="0">
                          <a:solidFill>
                            <a:schemeClr val="tx1"/>
                          </a:solidFill>
                          <a:latin typeface="Calibri Light" panose="020F0302020204030204" pitchFamily="34" charset="0"/>
                        </a:rPr>
                        <a:t>Indonesia </a:t>
                      </a:r>
                    </a:p>
                    <a:p>
                      <a:r>
                        <a:rPr lang="en-NZ" sz="1100" b="0" dirty="0" smtClean="0">
                          <a:solidFill>
                            <a:schemeClr val="tx1"/>
                          </a:solidFill>
                          <a:latin typeface="Calibri Light" panose="020F0302020204030204" pitchFamily="34" charset="0"/>
                        </a:rPr>
                        <a:t>Kiribati </a:t>
                      </a:r>
                    </a:p>
                    <a:p>
                      <a:r>
                        <a:rPr lang="en-NZ" sz="1100" b="0" dirty="0" smtClean="0">
                          <a:solidFill>
                            <a:schemeClr val="tx1"/>
                          </a:solidFill>
                          <a:latin typeface="Calibri Light" panose="020F0302020204030204" pitchFamily="34" charset="0"/>
                        </a:rPr>
                        <a:t>Nauru </a:t>
                      </a:r>
                    </a:p>
                    <a:p>
                      <a:r>
                        <a:rPr lang="en-NZ" sz="1100" b="0" dirty="0" smtClean="0">
                          <a:solidFill>
                            <a:schemeClr val="tx1"/>
                          </a:solidFill>
                          <a:latin typeface="Calibri Light" panose="020F0302020204030204" pitchFamily="34" charset="0"/>
                        </a:rPr>
                        <a:t>Palau </a:t>
                      </a:r>
                    </a:p>
                    <a:p>
                      <a:r>
                        <a:rPr lang="en-NZ" sz="1100" b="0" dirty="0" smtClean="0">
                          <a:solidFill>
                            <a:schemeClr val="tx1"/>
                          </a:solidFill>
                          <a:latin typeface="Calibri Light" panose="020F0302020204030204" pitchFamily="34" charset="0"/>
                        </a:rPr>
                        <a:t>Panama </a:t>
                      </a:r>
                    </a:p>
                    <a:p>
                      <a:endParaRPr lang="en-NZ" sz="1100" b="0" dirty="0" smtClean="0">
                        <a:solidFill>
                          <a:schemeClr val="tx1"/>
                        </a:solidFill>
                        <a:latin typeface="Calibri Light" panose="020F0302020204030204" pitchFamily="34" charset="0"/>
                      </a:endParaRPr>
                    </a:p>
                    <a:p>
                      <a:endParaRPr lang="en-NZ" sz="1100" b="0" dirty="0" smtClean="0">
                        <a:solidFill>
                          <a:schemeClr val="tx1"/>
                        </a:solidFill>
                        <a:latin typeface="Calibri Light" panose="020F0302020204030204" pitchFamily="34" charset="0"/>
                      </a:endParaRPr>
                    </a:p>
                    <a:p>
                      <a:endParaRPr lang="en-NZ" sz="1100" b="0" dirty="0" smtClean="0">
                        <a:solidFill>
                          <a:schemeClr val="tx1"/>
                        </a:solidFill>
                        <a:latin typeface="Calibri Light" panose="020F0302020204030204" pitchFamily="34" charset="0"/>
                      </a:endParaRPr>
                    </a:p>
                    <a:p>
                      <a:endParaRPr lang="en-NZ" sz="1100" b="0" dirty="0" smtClean="0">
                        <a:solidFill>
                          <a:schemeClr val="tx1"/>
                        </a:solidFill>
                        <a:latin typeface="Calibri Light" panose="020F0302020204030204" pitchFamily="34" charset="0"/>
                      </a:endParaRPr>
                    </a:p>
                    <a:p>
                      <a:endParaRPr lang="en-NZ" sz="1100" b="0" dirty="0" smtClean="0">
                        <a:solidFill>
                          <a:schemeClr val="tx1"/>
                        </a:solidFill>
                        <a:latin typeface="Calibri Light" panose="020F0302020204030204" pitchFamily="34" charset="0"/>
                      </a:endParaRPr>
                    </a:p>
                    <a:p>
                      <a:endParaRPr lang="en-NZ" sz="1100" b="0" dirty="0" smtClean="0">
                        <a:solidFill>
                          <a:schemeClr val="tx1"/>
                        </a:solidFill>
                        <a:latin typeface="Calibri Light" panose="020F0302020204030204" pitchFamily="34" charset="0"/>
                      </a:endParaRPr>
                    </a:p>
                    <a:p>
                      <a:endParaRPr lang="en-NZ" sz="1100" b="0" dirty="0" smtClean="0">
                        <a:solidFill>
                          <a:schemeClr val="tx1"/>
                        </a:solidFill>
                        <a:latin typeface="Calibri Light" panose="020F0302020204030204" pitchFamily="34" charset="0"/>
                      </a:endParaRPr>
                    </a:p>
                    <a:p>
                      <a:endParaRPr lang="en-NZ" sz="1100" b="0" dirty="0" smtClean="0">
                        <a:solidFill>
                          <a:schemeClr val="tx1"/>
                        </a:solidFill>
                        <a:latin typeface="Calibri Light" panose="020F0302020204030204" pitchFamily="34" charset="0"/>
                      </a:endParaRPr>
                    </a:p>
                    <a:p>
                      <a:r>
                        <a:rPr lang="en-NZ" sz="1100" b="0" dirty="0" smtClean="0">
                          <a:solidFill>
                            <a:schemeClr val="tx1"/>
                          </a:solidFill>
                          <a:latin typeface="Calibri Light" panose="020F0302020204030204" pitchFamily="34" charset="0"/>
                        </a:rPr>
                        <a:t/>
                      </a:r>
                      <a:br>
                        <a:rPr lang="en-NZ" sz="1100" b="0" dirty="0" smtClean="0">
                          <a:solidFill>
                            <a:schemeClr val="tx1"/>
                          </a:solidFill>
                          <a:latin typeface="Calibri Light" panose="020F0302020204030204" pitchFamily="34" charset="0"/>
                        </a:rPr>
                      </a:br>
                      <a:endParaRPr lang="en-NZ" sz="1100" b="0" dirty="0" smtClean="0">
                        <a:solidFill>
                          <a:schemeClr val="tx1"/>
                        </a:solidFill>
                        <a:latin typeface="Calibri Light" panose="020F030202020403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NZ" sz="1100" b="0" dirty="0" smtClean="0">
                          <a:solidFill>
                            <a:schemeClr val="tx1"/>
                          </a:solidFill>
                          <a:latin typeface="Calibri Light" panose="020F0302020204030204" pitchFamily="34" charset="0"/>
                        </a:rPr>
                        <a:t>Papua New Guinea</a:t>
                      </a:r>
                    </a:p>
                    <a:p>
                      <a:r>
                        <a:rPr lang="en-NZ" sz="1100" b="0" dirty="0" smtClean="0">
                          <a:solidFill>
                            <a:schemeClr val="tx1"/>
                          </a:solidFill>
                          <a:latin typeface="Calibri Light" panose="020F0302020204030204" pitchFamily="34" charset="0"/>
                        </a:rPr>
                        <a:t>Paraguay </a:t>
                      </a:r>
                    </a:p>
                    <a:p>
                      <a:r>
                        <a:rPr lang="en-NZ" sz="1100" b="0" dirty="0" smtClean="0">
                          <a:solidFill>
                            <a:schemeClr val="tx1"/>
                          </a:solidFill>
                          <a:latin typeface="Calibri Light" panose="020F0302020204030204" pitchFamily="34" charset="0"/>
                        </a:rPr>
                        <a:t>Peru </a:t>
                      </a:r>
                    </a:p>
                    <a:p>
                      <a:r>
                        <a:rPr lang="en-NZ" sz="1100" b="0" dirty="0" smtClean="0">
                          <a:solidFill>
                            <a:schemeClr val="tx1"/>
                          </a:solidFill>
                          <a:latin typeface="Calibri Light" panose="020F0302020204030204" pitchFamily="34" charset="0"/>
                        </a:rPr>
                        <a:t>Philippines </a:t>
                      </a:r>
                    </a:p>
                    <a:p>
                      <a:r>
                        <a:rPr lang="en-NZ" sz="1100" b="0" dirty="0" smtClean="0">
                          <a:solidFill>
                            <a:schemeClr val="tx1"/>
                          </a:solidFill>
                          <a:latin typeface="Calibri Light" panose="020F0302020204030204" pitchFamily="34" charset="0"/>
                        </a:rPr>
                        <a:t>Republic of Marshall Islands </a:t>
                      </a:r>
                    </a:p>
                    <a:p>
                      <a:r>
                        <a:rPr lang="en-NZ" sz="1100" b="0" dirty="0" smtClean="0">
                          <a:solidFill>
                            <a:schemeClr val="tx1"/>
                          </a:solidFill>
                          <a:latin typeface="Calibri Light" panose="020F0302020204030204" pitchFamily="34" charset="0"/>
                        </a:rPr>
                        <a:t>Samoa </a:t>
                      </a:r>
                    </a:p>
                    <a:p>
                      <a:r>
                        <a:rPr lang="en-NZ" sz="1100" b="0" dirty="0" smtClean="0">
                          <a:solidFill>
                            <a:schemeClr val="tx1"/>
                          </a:solidFill>
                          <a:latin typeface="Calibri Light" panose="020F0302020204030204" pitchFamily="34" charset="0"/>
                        </a:rPr>
                        <a:t>Solomon Islands Thailand </a:t>
                      </a:r>
                    </a:p>
                    <a:p>
                      <a:r>
                        <a:rPr lang="en-NZ" sz="1100" b="0" dirty="0" smtClean="0">
                          <a:solidFill>
                            <a:schemeClr val="tx1"/>
                          </a:solidFill>
                          <a:latin typeface="Calibri Light" panose="020F0302020204030204" pitchFamily="34" charset="0"/>
                        </a:rPr>
                        <a:t>Tonga </a:t>
                      </a:r>
                    </a:p>
                    <a:p>
                      <a:r>
                        <a:rPr lang="en-NZ" sz="1100" b="0" dirty="0" smtClean="0">
                          <a:solidFill>
                            <a:schemeClr val="tx1"/>
                          </a:solidFill>
                          <a:latin typeface="Calibri Light" panose="020F0302020204030204" pitchFamily="34" charset="0"/>
                        </a:rPr>
                        <a:t>Tuvalu </a:t>
                      </a:r>
                    </a:p>
                    <a:p>
                      <a:r>
                        <a:rPr lang="en-NZ" sz="1100" b="0" dirty="0" smtClean="0">
                          <a:solidFill>
                            <a:schemeClr val="tx1"/>
                          </a:solidFill>
                          <a:latin typeface="Calibri Light" panose="020F0302020204030204" pitchFamily="34" charset="0"/>
                        </a:rPr>
                        <a:t>Vanuatu </a:t>
                      </a:r>
                    </a:p>
                    <a:p>
                      <a:r>
                        <a:rPr lang="en-NZ" sz="1100" b="0" dirty="0" smtClean="0">
                          <a:solidFill>
                            <a:schemeClr val="tx1"/>
                          </a:solidFill>
                          <a:latin typeface="Calibri Light" panose="020F0302020204030204" pitchFamily="34" charset="0"/>
                        </a:rPr>
                        <a:t>Venezuela </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pSp>
        <p:nvGrpSpPr>
          <p:cNvPr id="15" name="Group 14"/>
          <p:cNvGrpSpPr/>
          <p:nvPr/>
        </p:nvGrpSpPr>
        <p:grpSpPr>
          <a:xfrm>
            <a:off x="0" y="6041427"/>
            <a:ext cx="9144000" cy="816573"/>
            <a:chOff x="0" y="6041427"/>
            <a:chExt cx="9144000" cy="816573"/>
          </a:xfrm>
        </p:grpSpPr>
        <p:sp>
          <p:nvSpPr>
            <p:cNvPr id="16" name="Rectangle 15"/>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7" name="Rectangle 16"/>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18" name="Rectangle 17"/>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19"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1"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6</a:t>
            </a:fld>
            <a:endParaRPr lang="en-NZ" dirty="0">
              <a:solidFill>
                <a:prstClr val="black">
                  <a:tint val="75000"/>
                </a:prstClr>
              </a:solidFill>
            </a:endParaRPr>
          </a:p>
        </p:txBody>
      </p:sp>
    </p:spTree>
    <p:extLst>
      <p:ext uri="{BB962C8B-B14F-4D97-AF65-F5344CB8AC3E}">
        <p14:creationId xmlns:p14="http://schemas.microsoft.com/office/powerpoint/2010/main" val="30821654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23528" y="908720"/>
            <a:ext cx="8496944" cy="4752528"/>
          </a:xfrm>
        </p:spPr>
        <p:txBody>
          <a:bodyPr>
            <a:noAutofit/>
          </a:bodyPr>
          <a:lstStyle/>
          <a:p>
            <a:pPr marL="0" indent="0">
              <a:buNone/>
            </a:pPr>
            <a:endParaRPr lang="en-NZ" b="1" dirty="0" smtClean="0">
              <a:solidFill>
                <a:prstClr val="black"/>
              </a:solidFill>
              <a:latin typeface="Calibri Light" panose="020F0302020204030204" pitchFamily="34" charset="0"/>
            </a:endParaRPr>
          </a:p>
          <a:p>
            <a:pPr marL="0" indent="0">
              <a:buNone/>
            </a:pPr>
            <a:endParaRPr lang="en-NZ" b="1" dirty="0">
              <a:solidFill>
                <a:prstClr val="black"/>
              </a:solidFill>
              <a:latin typeface="Calibri Light" panose="020F0302020204030204" pitchFamily="34" charset="0"/>
            </a:endParaRPr>
          </a:p>
          <a:p>
            <a:pPr marL="0" indent="0">
              <a:buNone/>
            </a:pPr>
            <a:r>
              <a:rPr lang="en-NZ" b="1" dirty="0" smtClean="0">
                <a:latin typeface="Calibri Light" panose="020F0302020204030204" pitchFamily="34" charset="0"/>
              </a:rPr>
              <a:t>/ / Messaging for</a:t>
            </a:r>
            <a:r>
              <a:rPr lang="en-NZ" b="1" dirty="0" smtClean="0">
                <a:solidFill>
                  <a:prstClr val="black"/>
                </a:solidFill>
                <a:latin typeface="Calibri Light" panose="020F0302020204030204" pitchFamily="34" charset="0"/>
              </a:rPr>
              <a:t/>
            </a:r>
            <a:br>
              <a:rPr lang="en-NZ" b="1" dirty="0" smtClean="0">
                <a:solidFill>
                  <a:prstClr val="black"/>
                </a:solidFill>
                <a:latin typeface="Calibri Light" panose="020F0302020204030204" pitchFamily="34" charset="0"/>
              </a:rPr>
            </a:br>
            <a:r>
              <a:rPr lang="en-NZ" dirty="0">
                <a:solidFill>
                  <a:prstClr val="black"/>
                </a:solidFill>
                <a:latin typeface="Calibri Light" panose="020F0302020204030204" pitchFamily="34" charset="0"/>
              </a:rPr>
              <a:t>A</a:t>
            </a:r>
            <a:r>
              <a:rPr lang="en-NZ" dirty="0" smtClean="0">
                <a:solidFill>
                  <a:prstClr val="black"/>
                </a:solidFill>
                <a:latin typeface="Calibri Light" panose="020F0302020204030204" pitchFamily="34" charset="0"/>
              </a:rPr>
              <a:t>ll audiences (generic messaging)</a:t>
            </a:r>
          </a:p>
          <a:p>
            <a:endParaRPr lang="en-NZ" b="1" dirty="0" smtClean="0">
              <a:solidFill>
                <a:prstClr val="black"/>
              </a:solidFill>
              <a:latin typeface="Calibri Light" panose="020F0302020204030204" pitchFamily="34" charset="0"/>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p:cNvGrpSpPr/>
          <p:nvPr/>
        </p:nvGrpSpPr>
        <p:grpSpPr>
          <a:xfrm>
            <a:off x="0" y="6041427"/>
            <a:ext cx="9144000" cy="816573"/>
            <a:chOff x="0" y="6041427"/>
            <a:chExt cx="9144000" cy="816573"/>
          </a:xfrm>
        </p:grpSpPr>
        <p:sp>
          <p:nvSpPr>
            <p:cNvPr id="13" name="Rectangle 12"/>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Rectangle 13"/>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15" name="Rectangle 14"/>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16"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7</a:t>
            </a:fld>
            <a:endParaRPr lang="en-NZ" dirty="0">
              <a:solidFill>
                <a:prstClr val="black">
                  <a:tint val="75000"/>
                </a:prstClr>
              </a:solidFill>
            </a:endParaRPr>
          </a:p>
        </p:txBody>
      </p:sp>
    </p:spTree>
    <p:extLst>
      <p:ext uri="{BB962C8B-B14F-4D97-AF65-F5344CB8AC3E}">
        <p14:creationId xmlns:p14="http://schemas.microsoft.com/office/powerpoint/2010/main" val="14947466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736528874"/>
              </p:ext>
            </p:extLst>
          </p:nvPr>
        </p:nvGraphicFramePr>
        <p:xfrm>
          <a:off x="305272" y="836712"/>
          <a:ext cx="8659215" cy="4479384"/>
        </p:xfrm>
        <a:graphic>
          <a:graphicData uri="http://schemas.openxmlformats.org/drawingml/2006/table">
            <a:tbl>
              <a:tblPr firstRow="1" bandRow="1">
                <a:tableStyleId>{5C22544A-7EE6-4342-B048-85BDC9FD1C3A}</a:tableStyleId>
              </a:tblPr>
              <a:tblGrid>
                <a:gridCol w="2128833"/>
                <a:gridCol w="2128833"/>
                <a:gridCol w="2128833"/>
                <a:gridCol w="2272716"/>
              </a:tblGrid>
              <a:tr h="327887">
                <a:tc gridSpan="3">
                  <a:txBody>
                    <a:bodyPr/>
                    <a:lstStyle/>
                    <a:p>
                      <a:r>
                        <a:rPr lang="en-NZ" sz="1400" b="0" dirty="0" smtClean="0">
                          <a:solidFill>
                            <a:schemeClr val="bg1"/>
                          </a:solidFill>
                        </a:rPr>
                        <a:t>Generic messages suitable</a:t>
                      </a:r>
                      <a:r>
                        <a:rPr lang="en-NZ" sz="1400" b="0" baseline="0" dirty="0" smtClean="0">
                          <a:solidFill>
                            <a:schemeClr val="bg1"/>
                          </a:solidFill>
                        </a:rPr>
                        <a:t> for an international audience</a:t>
                      </a:r>
                      <a:endParaRPr lang="en-NZ" sz="1400" b="1" dirty="0" smtClean="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00"/>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400" dirty="0" smtClean="0">
                          <a:solidFill>
                            <a:schemeClr val="bg1"/>
                          </a:solidFill>
                        </a:rPr>
                        <a:t>Image options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00"/>
                    </a:solidFill>
                  </a:tcPr>
                </a:tc>
              </a:tr>
              <a:tr h="2048377">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100" dirty="0" smtClean="0">
                          <a:solidFill>
                            <a:schemeClr val="tx1"/>
                          </a:solidFill>
                          <a:latin typeface="+mj-lt"/>
                        </a:rPr>
                        <a:t/>
                      </a:r>
                      <a:br>
                        <a:rPr lang="en-NZ" sz="1100" dirty="0" smtClean="0">
                          <a:solidFill>
                            <a:schemeClr val="tx1"/>
                          </a:solidFill>
                          <a:latin typeface="+mj-lt"/>
                        </a:rPr>
                      </a:br>
                      <a:r>
                        <a:rPr lang="en-NZ" sz="1100" baseline="0" dirty="0" smtClean="0">
                          <a:solidFill>
                            <a:schemeClr val="tx1"/>
                          </a:solidFill>
                          <a:latin typeface="+mj-lt"/>
                        </a:rPr>
                        <a:t>Travelling to or through New Zealand? Check your travel requirements before you go. From 1 October 2019, most travellers will need an NZeTA (New Zealand Electronic Travel Authority). Visit the official government website to learn more </a:t>
                      </a:r>
                      <a:r>
                        <a:rPr lang="en-NZ" sz="1100" baseline="0" dirty="0" smtClean="0">
                          <a:solidFill>
                            <a:schemeClr val="tx1"/>
                          </a:solidFill>
                          <a:latin typeface="+mj-lt"/>
                          <a:hlinkClick r:id="rId3"/>
                        </a:rPr>
                        <a:t>www.immigration.govt.nz/nzeta</a:t>
                      </a:r>
                      <a:endParaRPr lang="en-NZ" sz="1100" dirty="0" smtClean="0">
                        <a:solidFill>
                          <a:schemeClr val="tx1"/>
                        </a:solidFill>
                        <a:latin typeface="+mj-lt"/>
                      </a:endParaRPr>
                    </a:p>
                    <a:p>
                      <a:pPr algn="l"/>
                      <a:endParaRPr lang="en-NZ" sz="11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100" dirty="0" smtClean="0">
                          <a:solidFill>
                            <a:schemeClr val="tx1"/>
                          </a:solidFill>
                          <a:latin typeface="+mj-lt"/>
                        </a:rPr>
                        <a:t/>
                      </a:r>
                      <a:br>
                        <a:rPr lang="en-NZ" sz="1100" dirty="0" smtClean="0">
                          <a:solidFill>
                            <a:schemeClr val="tx1"/>
                          </a:solidFill>
                          <a:latin typeface="+mj-lt"/>
                        </a:rPr>
                      </a:br>
                      <a:r>
                        <a:rPr lang="en-NZ" sz="1100" dirty="0" smtClean="0">
                          <a:solidFill>
                            <a:schemeClr val="tx1"/>
                          </a:solidFill>
                          <a:latin typeface="+mj-lt"/>
                        </a:rPr>
                        <a:t>Visiting</a:t>
                      </a:r>
                      <a:r>
                        <a:rPr lang="en-NZ" sz="1100" baseline="0" dirty="0" smtClean="0">
                          <a:solidFill>
                            <a:schemeClr val="tx1"/>
                          </a:solidFill>
                          <a:latin typeface="+mj-lt"/>
                        </a:rPr>
                        <a:t> New Zealand? The New Zealand government is introducing a new travel rule from 1 October 2019. Check if you need an NZeTA (New Zealand Electronic Travel Authority) and get it before you go on the official government website </a:t>
                      </a:r>
                      <a:r>
                        <a:rPr lang="en-NZ" sz="1100" baseline="0" dirty="0" smtClean="0">
                          <a:solidFill>
                            <a:schemeClr val="tx1"/>
                          </a:solidFill>
                          <a:latin typeface="+mj-lt"/>
                          <a:hlinkClick r:id="rId3"/>
                        </a:rPr>
                        <a:t>www.immigration.govt.nz/nzeta</a:t>
                      </a:r>
                      <a:endParaRPr lang="en-NZ" sz="1100" dirty="0" smtClean="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100" baseline="0" dirty="0" smtClean="0">
                          <a:solidFill>
                            <a:schemeClr val="tx1"/>
                          </a:solidFill>
                          <a:latin typeface="+mj-lt"/>
                        </a:rPr>
                        <a:t/>
                      </a:r>
                      <a:br>
                        <a:rPr lang="en-NZ" sz="1100" baseline="0" dirty="0" smtClean="0">
                          <a:solidFill>
                            <a:schemeClr val="tx1"/>
                          </a:solidFill>
                          <a:latin typeface="+mj-lt"/>
                        </a:rPr>
                      </a:br>
                      <a:r>
                        <a:rPr lang="en-NZ" sz="1100" dirty="0" smtClean="0">
                          <a:solidFill>
                            <a:schemeClr val="tx1"/>
                          </a:solidFill>
                          <a:latin typeface="+mj-lt"/>
                        </a:rPr>
                        <a:t>Visiting</a:t>
                      </a:r>
                      <a:r>
                        <a:rPr lang="en-NZ" sz="1100" baseline="0" dirty="0" smtClean="0">
                          <a:solidFill>
                            <a:schemeClr val="tx1"/>
                          </a:solidFill>
                          <a:latin typeface="+mj-lt"/>
                        </a:rPr>
                        <a:t> New Zealand? From 1 October 2019, the rules are changing. Check the requirements and find out if you need an NZeTA (New Zealand Electronic Travel Authority) before you travel. Visit the official government website to learn more </a:t>
                      </a:r>
                      <a:r>
                        <a:rPr lang="en-NZ" sz="1100" baseline="0" dirty="0" smtClean="0">
                          <a:solidFill>
                            <a:schemeClr val="tx1"/>
                          </a:solidFill>
                          <a:latin typeface="+mj-lt"/>
                          <a:hlinkClick r:id="rId3"/>
                        </a:rPr>
                        <a:t>www.immigration.govt.nz/nzeta</a:t>
                      </a:r>
                      <a:endParaRPr lang="en-NZ" sz="1100" dirty="0" smtClean="0">
                        <a:solidFill>
                          <a:schemeClr val="tx1"/>
                        </a:solidFill>
                        <a:latin typeface="+mj-lt"/>
                      </a:endParaRPr>
                    </a:p>
                    <a:p>
                      <a:pPr marL="0" marR="0" indent="0" algn="l" defTabSz="914006" rtl="0" eaLnBrk="1" fontAlgn="auto" latinLnBrk="0" hangingPunct="1">
                        <a:lnSpc>
                          <a:spcPct val="100000"/>
                        </a:lnSpc>
                        <a:spcBef>
                          <a:spcPts val="0"/>
                        </a:spcBef>
                        <a:spcAft>
                          <a:spcPts val="0"/>
                        </a:spcAft>
                        <a:buClrTx/>
                        <a:buSzTx/>
                        <a:buFontTx/>
                        <a:buNone/>
                        <a:tabLst/>
                        <a:defRPr/>
                      </a:pPr>
                      <a:endParaRPr lang="en-NZ" sz="1100" dirty="0" smtClean="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NZ"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48377">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100" dirty="0" smtClean="0">
                          <a:solidFill>
                            <a:schemeClr val="tx1"/>
                          </a:solidFill>
                          <a:latin typeface="+mj-lt"/>
                        </a:rPr>
                        <a:t/>
                      </a:r>
                      <a:br>
                        <a:rPr lang="en-NZ" sz="1100" dirty="0" smtClean="0">
                          <a:solidFill>
                            <a:schemeClr val="tx1"/>
                          </a:solidFill>
                          <a:latin typeface="+mj-lt"/>
                        </a:rPr>
                      </a:br>
                      <a:r>
                        <a:rPr lang="en-NZ" sz="1100" dirty="0" smtClean="0">
                          <a:solidFill>
                            <a:schemeClr val="tx1"/>
                          </a:solidFill>
                          <a:latin typeface="+mj-lt"/>
                        </a:rPr>
                        <a:t>Most</a:t>
                      </a:r>
                      <a:r>
                        <a:rPr lang="en-NZ" sz="1100" baseline="0" dirty="0" smtClean="0">
                          <a:solidFill>
                            <a:schemeClr val="tx1"/>
                          </a:solidFill>
                          <a:latin typeface="+mj-lt"/>
                        </a:rPr>
                        <a:t> v</a:t>
                      </a:r>
                      <a:r>
                        <a:rPr lang="en-NZ" sz="1100" dirty="0" smtClean="0">
                          <a:solidFill>
                            <a:schemeClr val="tx1"/>
                          </a:solidFill>
                          <a:latin typeface="+mj-lt"/>
                        </a:rPr>
                        <a:t>isitors</a:t>
                      </a:r>
                      <a:r>
                        <a:rPr lang="en-NZ" sz="1100" baseline="0" dirty="0" smtClean="0">
                          <a:solidFill>
                            <a:schemeClr val="tx1"/>
                          </a:solidFill>
                          <a:latin typeface="+mj-lt"/>
                        </a:rPr>
                        <a:t> to New Zealand need to hold an NZeTA (New Zealand Electronic Travel Authority) from 1 October 2019, or you won’t be allowed to board your plane or cruise . Check your travel requirements on the official government website </a:t>
                      </a:r>
                      <a:r>
                        <a:rPr lang="en-NZ" sz="1100" baseline="0" dirty="0" smtClean="0">
                          <a:solidFill>
                            <a:schemeClr val="tx1"/>
                          </a:solidFill>
                          <a:latin typeface="+mj-lt"/>
                          <a:hlinkClick r:id="rId3"/>
                        </a:rPr>
                        <a:t>www.immigration.govt.nz/nzeta</a:t>
                      </a:r>
                      <a:endParaRPr lang="en-NZ" sz="1100" dirty="0" smtClean="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100" dirty="0" smtClean="0">
                          <a:solidFill>
                            <a:schemeClr val="tx1"/>
                          </a:solidFill>
                          <a:latin typeface="+mj-lt"/>
                        </a:rPr>
                        <a:t/>
                      </a:r>
                      <a:br>
                        <a:rPr lang="en-NZ" sz="1100" dirty="0" smtClean="0">
                          <a:solidFill>
                            <a:schemeClr val="tx1"/>
                          </a:solidFill>
                          <a:latin typeface="+mj-lt"/>
                        </a:rPr>
                      </a:br>
                      <a:r>
                        <a:rPr lang="en-NZ" sz="1100" dirty="0" smtClean="0">
                          <a:solidFill>
                            <a:schemeClr val="tx1"/>
                          </a:solidFill>
                          <a:latin typeface="+mj-lt"/>
                        </a:rPr>
                        <a:t>Visiting New Zealand? New</a:t>
                      </a:r>
                      <a:r>
                        <a:rPr lang="en-NZ" sz="1100" baseline="0" dirty="0" smtClean="0">
                          <a:solidFill>
                            <a:schemeClr val="tx1"/>
                          </a:solidFill>
                          <a:latin typeface="+mj-lt"/>
                        </a:rPr>
                        <a:t> rules mean that f</a:t>
                      </a:r>
                      <a:r>
                        <a:rPr lang="en-NZ" sz="1100" dirty="0" smtClean="0">
                          <a:solidFill>
                            <a:schemeClr val="tx1"/>
                          </a:solidFill>
                          <a:latin typeface="+mj-lt"/>
                        </a:rPr>
                        <a:t>rom 1 October 2019, most travellers need to hold an NZeTA (</a:t>
                      </a:r>
                      <a:r>
                        <a:rPr lang="en-NZ" sz="1100" baseline="0" dirty="0" smtClean="0">
                          <a:solidFill>
                            <a:schemeClr val="tx1"/>
                          </a:solidFill>
                          <a:latin typeface="+mj-lt"/>
                        </a:rPr>
                        <a:t>New Zealand Electronic Travel Authority) before they check in. </a:t>
                      </a:r>
                      <a:r>
                        <a:rPr lang="en-NZ" sz="1100" kern="1200" baseline="0" dirty="0" smtClean="0">
                          <a:solidFill>
                            <a:schemeClr val="tx1"/>
                          </a:solidFill>
                          <a:latin typeface="+mn-lt"/>
                          <a:ea typeface="+mn-ea"/>
                          <a:cs typeface="+mn-cs"/>
                        </a:rPr>
                        <a:t>Visit the official government website to learn more </a:t>
                      </a:r>
                      <a:endParaRPr lang="en-NZ" sz="1100" dirty="0" smtClean="0">
                        <a:solidFill>
                          <a:schemeClr val="tx1"/>
                        </a:solidFill>
                        <a:latin typeface="+mj-lt"/>
                      </a:endParaRPr>
                    </a:p>
                    <a:p>
                      <a:pPr marL="0" marR="0" indent="0" algn="l" defTabSz="914006" rtl="0" eaLnBrk="1" fontAlgn="auto" latinLnBrk="0" hangingPunct="1">
                        <a:lnSpc>
                          <a:spcPct val="100000"/>
                        </a:lnSpc>
                        <a:spcBef>
                          <a:spcPts val="0"/>
                        </a:spcBef>
                        <a:spcAft>
                          <a:spcPts val="0"/>
                        </a:spcAft>
                        <a:buClrTx/>
                        <a:buSzTx/>
                        <a:buFontTx/>
                        <a:buNone/>
                        <a:tabLst/>
                        <a:defRPr/>
                      </a:pPr>
                      <a:r>
                        <a:rPr lang="en-NZ" sz="1100" baseline="0" dirty="0" smtClean="0">
                          <a:solidFill>
                            <a:schemeClr val="tx1"/>
                          </a:solidFill>
                          <a:latin typeface="+mj-lt"/>
                          <a:hlinkClick r:id="rId3"/>
                        </a:rPr>
                        <a:t>www.immigration.govt.nz/nzeta</a:t>
                      </a:r>
                      <a:endParaRPr lang="en-NZ" sz="1100" dirty="0" smtClean="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006" rtl="0" eaLnBrk="1" fontAlgn="auto" latinLnBrk="0" hangingPunct="1">
                        <a:lnSpc>
                          <a:spcPct val="100000"/>
                        </a:lnSpc>
                        <a:spcBef>
                          <a:spcPts val="0"/>
                        </a:spcBef>
                        <a:spcAft>
                          <a:spcPts val="0"/>
                        </a:spcAft>
                        <a:buClrTx/>
                        <a:buSzTx/>
                        <a:buFontTx/>
                        <a:buNone/>
                        <a:tabLst/>
                        <a:defRPr/>
                      </a:pPr>
                      <a:r>
                        <a:rPr lang="en-NZ" sz="1100" dirty="0" smtClean="0">
                          <a:solidFill>
                            <a:schemeClr val="tx1"/>
                          </a:solidFill>
                          <a:latin typeface="+mj-lt"/>
                        </a:rPr>
                        <a:t/>
                      </a:r>
                      <a:br>
                        <a:rPr lang="en-NZ" sz="1100" dirty="0" smtClean="0">
                          <a:solidFill>
                            <a:schemeClr val="tx1"/>
                          </a:solidFill>
                          <a:latin typeface="+mj-lt"/>
                        </a:rPr>
                      </a:br>
                      <a:r>
                        <a:rPr lang="en-NZ" sz="1100" dirty="0" smtClean="0">
                          <a:solidFill>
                            <a:schemeClr val="tx1"/>
                          </a:solidFill>
                          <a:latin typeface="+mj-lt"/>
                        </a:rPr>
                        <a:t>Travelling</a:t>
                      </a:r>
                      <a:r>
                        <a:rPr lang="en-NZ" sz="1100" baseline="0" dirty="0" smtClean="0">
                          <a:solidFill>
                            <a:schemeClr val="tx1"/>
                          </a:solidFill>
                          <a:latin typeface="+mj-lt"/>
                        </a:rPr>
                        <a:t> to New Zealand? When requesting your NZeTA (New Zealand Electronic Travel Authority) make sure you’re using the official government channels. Do not use an unauthorised third party. The official website is </a:t>
                      </a:r>
                      <a:r>
                        <a:rPr lang="en-NZ" sz="1100" baseline="0" dirty="0" smtClean="0">
                          <a:solidFill>
                            <a:schemeClr val="tx1"/>
                          </a:solidFill>
                          <a:latin typeface="+mj-lt"/>
                          <a:hlinkClick r:id="rId3"/>
                        </a:rPr>
                        <a:t>www.immigration.govt.nz/nzeta</a:t>
                      </a:r>
                      <a:endParaRPr lang="en-NZ" sz="1100" dirty="0" smtClean="0">
                        <a:solidFill>
                          <a:schemeClr val="tx1"/>
                        </a:solidFill>
                        <a:latin typeface="+mj-lt"/>
                      </a:endParaRPr>
                    </a:p>
                    <a:p>
                      <a:pPr marL="0" marR="0" indent="0" algn="l" defTabSz="914006" rtl="0" eaLnBrk="1" fontAlgn="auto" latinLnBrk="0" hangingPunct="1">
                        <a:lnSpc>
                          <a:spcPct val="100000"/>
                        </a:lnSpc>
                        <a:spcBef>
                          <a:spcPts val="0"/>
                        </a:spcBef>
                        <a:spcAft>
                          <a:spcPts val="0"/>
                        </a:spcAft>
                        <a:buClrTx/>
                        <a:buSzTx/>
                        <a:buFontTx/>
                        <a:buNone/>
                        <a:tabLst/>
                        <a:defRPr/>
                      </a:pPr>
                      <a:endParaRPr lang="en-NZ" sz="1100" dirty="0" smtClean="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NZ"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4098" name="Title 1"/>
          <p:cNvSpPr>
            <a:spLocks noGrp="1"/>
          </p:cNvSpPr>
          <p:nvPr>
            <p:ph type="title"/>
          </p:nvPr>
        </p:nvSpPr>
        <p:spPr>
          <a:xfrm>
            <a:off x="292975" y="116632"/>
            <a:ext cx="8299130" cy="653106"/>
          </a:xfrm>
        </p:spPr>
        <p:txBody>
          <a:bodyPr>
            <a:noAutofit/>
          </a:bodyPr>
          <a:lstStyle/>
          <a:p>
            <a:pPr algn="l"/>
            <a:r>
              <a:rPr lang="en-NZ" altLang="en-US" sz="2400" b="1" dirty="0" smtClean="0">
                <a:solidFill>
                  <a:srgbClr val="323849"/>
                </a:solidFill>
                <a:latin typeface="Calibri Light" panose="020F0302020204030204" pitchFamily="34" charset="0"/>
              </a:rPr>
              <a:t>Generic messaging for international audiences</a:t>
            </a:r>
            <a:endParaRPr lang="en-NZ" altLang="en-US" sz="2400" b="1" dirty="0">
              <a:solidFill>
                <a:srgbClr val="323849"/>
              </a:solidFill>
              <a:latin typeface="Calibri Light" panose="020F0302020204030204" pitchFamily="34" charset="0"/>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p:cNvGrpSpPr/>
          <p:nvPr/>
        </p:nvGrpSpPr>
        <p:grpSpPr>
          <a:xfrm>
            <a:off x="0" y="6041427"/>
            <a:ext cx="9144000" cy="816573"/>
            <a:chOff x="0" y="6041427"/>
            <a:chExt cx="9144000" cy="816573"/>
          </a:xfrm>
        </p:grpSpPr>
        <p:sp>
          <p:nvSpPr>
            <p:cNvPr id="23" name="Rectangle 22"/>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Rectangle 23"/>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25" name="Rectangle 24"/>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26" name="Picture 3" descr="\\wd.govt.nz\dfs\personal\homedrive\WNI5\allumg2\my pictures\inz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wd.govt.nz\dfs\personal\homedrive\WNI5\allumg2\my pictures\nzgovt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8"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8</a:t>
            </a:fld>
            <a:endParaRPr lang="en-NZ" dirty="0">
              <a:solidFill>
                <a:prstClr val="black">
                  <a:tint val="75000"/>
                </a:prstClr>
              </a:solidFill>
            </a:endParaRPr>
          </a:p>
        </p:txBody>
      </p:sp>
      <p:pic>
        <p:nvPicPr>
          <p:cNvPr id="19"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54265" y="1268760"/>
            <a:ext cx="1794199" cy="18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4"/>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075" t="26" r="8491" b="-26"/>
          <a:stretch/>
        </p:blipFill>
        <p:spPr bwMode="auto">
          <a:xfrm>
            <a:off x="6954265" y="3372675"/>
            <a:ext cx="1794199" cy="18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5045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23528" y="908720"/>
            <a:ext cx="8496944" cy="4752528"/>
          </a:xfrm>
        </p:spPr>
        <p:txBody>
          <a:bodyPr>
            <a:noAutofit/>
          </a:bodyPr>
          <a:lstStyle/>
          <a:p>
            <a:pPr marL="0" indent="0">
              <a:buNone/>
            </a:pPr>
            <a:endParaRPr lang="en-NZ" b="1" dirty="0" smtClean="0">
              <a:solidFill>
                <a:prstClr val="black"/>
              </a:solidFill>
              <a:latin typeface="Calibri Light" panose="020F0302020204030204" pitchFamily="34" charset="0"/>
            </a:endParaRPr>
          </a:p>
          <a:p>
            <a:pPr marL="0" indent="0">
              <a:buNone/>
            </a:pPr>
            <a:endParaRPr lang="en-NZ" b="1" dirty="0">
              <a:solidFill>
                <a:prstClr val="black"/>
              </a:solidFill>
              <a:latin typeface="Calibri Light" panose="020F0302020204030204" pitchFamily="34" charset="0"/>
            </a:endParaRPr>
          </a:p>
          <a:p>
            <a:pPr marL="0" indent="0">
              <a:buNone/>
            </a:pPr>
            <a:r>
              <a:rPr lang="en-NZ" b="1" dirty="0" smtClean="0">
                <a:solidFill>
                  <a:srgbClr val="85B42F"/>
                </a:solidFill>
                <a:latin typeface="Calibri Light" panose="020F0302020204030204" pitchFamily="34" charset="0"/>
              </a:rPr>
              <a:t>/ / Messaging for</a:t>
            </a:r>
            <a:r>
              <a:rPr lang="en-NZ" b="1" dirty="0" smtClean="0">
                <a:solidFill>
                  <a:prstClr val="black"/>
                </a:solidFill>
                <a:latin typeface="Calibri Light" panose="020F0302020204030204" pitchFamily="34" charset="0"/>
              </a:rPr>
              <a:t/>
            </a:r>
            <a:br>
              <a:rPr lang="en-NZ" b="1" dirty="0" smtClean="0">
                <a:solidFill>
                  <a:prstClr val="black"/>
                </a:solidFill>
                <a:latin typeface="Calibri Light" panose="020F0302020204030204" pitchFamily="34" charset="0"/>
              </a:rPr>
            </a:br>
            <a:r>
              <a:rPr lang="en-NZ" dirty="0" smtClean="0">
                <a:solidFill>
                  <a:prstClr val="black"/>
                </a:solidFill>
                <a:latin typeface="Calibri Light" panose="020F0302020204030204" pitchFamily="34" charset="0"/>
              </a:rPr>
              <a:t>Visitors and transit passengers from visa waiver countries and territories</a:t>
            </a:r>
          </a:p>
          <a:p>
            <a:endParaRPr lang="en-NZ" b="1" dirty="0" smtClean="0">
              <a:solidFill>
                <a:prstClr val="black"/>
              </a:solidFill>
              <a:latin typeface="Calibri Light" panose="020F0302020204030204" pitchFamily="34" charset="0"/>
            </a:endParaRPr>
          </a:p>
        </p:txBody>
      </p:sp>
      <p:pic>
        <p:nvPicPr>
          <p:cNvPr id="9" name="Picture 6" descr="\\wd.govt.nz\dfs\personal\homedrive\WNI5\allumg2\My Documents\NZeTA full logo suite May 2019\1 NZeTA logos\NZeTA - Primary logo\RGB\PNG\NZeTA-RGB - main 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88640"/>
            <a:ext cx="1462317" cy="576064"/>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0" y="6041427"/>
            <a:ext cx="9144000" cy="816573"/>
            <a:chOff x="0" y="6041427"/>
            <a:chExt cx="9144000" cy="816573"/>
          </a:xfrm>
        </p:grpSpPr>
        <p:sp>
          <p:nvSpPr>
            <p:cNvPr id="11" name="Rectangle 10"/>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Rectangle 11"/>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dirty="0">
                <a:solidFill>
                  <a:prstClr val="white"/>
                </a:solidFill>
              </a:endParaRPr>
            </a:p>
          </p:txBody>
        </p:sp>
        <p:sp>
          <p:nvSpPr>
            <p:cNvPr id="13" name="Rectangle 12"/>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14"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9</a:t>
            </a:fld>
            <a:endParaRPr lang="en-NZ" dirty="0">
              <a:solidFill>
                <a:prstClr val="black">
                  <a:tint val="75000"/>
                </a:prstClr>
              </a:solidFill>
            </a:endParaRPr>
          </a:p>
        </p:txBody>
      </p:sp>
    </p:spTree>
    <p:extLst>
      <p:ext uri="{BB962C8B-B14F-4D97-AF65-F5344CB8AC3E}">
        <p14:creationId xmlns:p14="http://schemas.microsoft.com/office/powerpoint/2010/main" val="1554321836"/>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4564</TotalTime>
  <Words>1148</Words>
  <Application>Microsoft Office PowerPoint</Application>
  <PresentationFormat>On-screen Show (4:3)</PresentationFormat>
  <Paragraphs>287</Paragraphs>
  <Slides>22</Slides>
  <Notes>22</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Custom Design</vt:lpstr>
      <vt:lpstr>1_Office Theme</vt:lpstr>
      <vt:lpstr>NZeTA Social media packs</vt:lpstr>
      <vt:lpstr>PowerPoint Presentation</vt:lpstr>
      <vt:lpstr>PowerPoint Presentation</vt:lpstr>
      <vt:lpstr>PowerPoint Presentation</vt:lpstr>
      <vt:lpstr>PowerPoint Presentation</vt:lpstr>
      <vt:lpstr>Country list</vt:lpstr>
      <vt:lpstr>PowerPoint Presentation</vt:lpstr>
      <vt:lpstr>Generic messaging for international audiences</vt:lpstr>
      <vt:lpstr>PowerPoint Presentation</vt:lpstr>
      <vt:lpstr>Messaging for visa waiver travellers</vt:lpstr>
      <vt:lpstr>PowerPoint Presentation</vt:lpstr>
      <vt:lpstr>Messaging for transit visa waiver passengers</vt:lpstr>
      <vt:lpstr>PowerPoint Presentation</vt:lpstr>
      <vt:lpstr>Messaging for travellers from visa required countries</vt:lpstr>
      <vt:lpstr>PowerPoint Presentation</vt:lpstr>
      <vt:lpstr>Messaging for Australians</vt:lpstr>
      <vt:lpstr>PowerPoint Presentation</vt:lpstr>
      <vt:lpstr>Messaging for New Zealanders</vt:lpstr>
      <vt:lpstr>PowerPoint Presentation</vt:lpstr>
      <vt:lpstr>Messaging for cruise passengers</vt:lpstr>
      <vt:lpstr>PowerPoint Presentation</vt:lpstr>
      <vt:lpstr>PowerPoint Presentation</vt:lpstr>
    </vt:vector>
  </TitlesOfParts>
  <Company>Ministry of Economic Development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Electronic Travel Authority</dc:title>
  <dc:creator>Michael Smith</dc:creator>
  <cp:lastModifiedBy>Gracie Allum</cp:lastModifiedBy>
  <cp:revision>318</cp:revision>
  <cp:lastPrinted>2019-04-08T20:58:39Z</cp:lastPrinted>
  <dcterms:created xsi:type="dcterms:W3CDTF">2019-03-17T21:19:40Z</dcterms:created>
  <dcterms:modified xsi:type="dcterms:W3CDTF">2019-08-15T03:43:57Z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